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Hatton" charset="1" panose="00000500000000000000"/>
      <p:regular r:id="rId19"/>
    </p:embeddedFont>
    <p:embeddedFont>
      <p:font typeface="Hatton Bold" charset="1" panose="00000800000000000000"/>
      <p:regular r:id="rId20"/>
    </p:embeddedFont>
    <p:embeddedFont>
      <p:font typeface="Open Sans Bold" charset="1" panose="020B0806030504020204"/>
      <p:regular r:id="rId21"/>
    </p:embeddedFont>
    <p:embeddedFont>
      <p:font typeface="Open Sans" charset="1" panose="020B0606030504020204"/>
      <p:regular r:id="rId22"/>
    </p:embeddedFont>
    <p:embeddedFont>
      <p:font typeface="Open Sans Light" charset="1" panose="020B03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11469966" y="-199186"/>
            <a:ext cx="9980819" cy="10685373"/>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r="0" b="-11191"/>
              </a:stretch>
            </a:blipFill>
          </p:spPr>
        </p:sp>
      </p:grpSp>
      <p:sp>
        <p:nvSpPr>
          <p:cNvPr name="Freeform 4" id="4"/>
          <p:cNvSpPr/>
          <p:nvPr/>
        </p:nvSpPr>
        <p:spPr>
          <a:xfrm flipH="false" flipV="false" rot="4528529">
            <a:off x="5059244" y="6762174"/>
            <a:ext cx="4995836" cy="6331129"/>
          </a:xfrm>
          <a:custGeom>
            <a:avLst/>
            <a:gdLst/>
            <a:ahLst/>
            <a:cxnLst/>
            <a:rect r="r" b="b" t="t" l="l"/>
            <a:pathLst>
              <a:path h="6331129" w="4995836">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65815" y="333549"/>
            <a:ext cx="3400489" cy="1390301"/>
          </a:xfrm>
          <a:custGeom>
            <a:avLst/>
            <a:gdLst/>
            <a:ahLst/>
            <a:cxnLst/>
            <a:rect r="r" b="b" t="t" l="l"/>
            <a:pathLst>
              <a:path h="1390301" w="3400489">
                <a:moveTo>
                  <a:pt x="0" y="0"/>
                </a:moveTo>
                <a:lnTo>
                  <a:pt x="3400490" y="0"/>
                </a:lnTo>
                <a:lnTo>
                  <a:pt x="3400490" y="1390302"/>
                </a:lnTo>
                <a:lnTo>
                  <a:pt x="0" y="1390302"/>
                </a:lnTo>
                <a:lnTo>
                  <a:pt x="0" y="0"/>
                </a:lnTo>
                <a:close/>
              </a:path>
            </a:pathLst>
          </a:custGeom>
          <a:blipFill>
            <a:blip r:embed="rId5"/>
            <a:stretch>
              <a:fillRect l="0" t="0" r="0" b="-4334"/>
            </a:stretch>
          </a:blipFill>
        </p:spPr>
      </p:sp>
      <p:sp>
        <p:nvSpPr>
          <p:cNvPr name="TextBox 6" id="6"/>
          <p:cNvSpPr txBox="true"/>
          <p:nvPr/>
        </p:nvSpPr>
        <p:spPr>
          <a:xfrm rot="0">
            <a:off x="1028700" y="3893430"/>
            <a:ext cx="9797464" cy="2822317"/>
          </a:xfrm>
          <a:prstGeom prst="rect">
            <a:avLst/>
          </a:prstGeom>
        </p:spPr>
        <p:txBody>
          <a:bodyPr anchor="t" rtlCol="false" tIns="0" lIns="0" bIns="0" rIns="0">
            <a:spAutoFit/>
          </a:bodyPr>
          <a:lstStyle/>
          <a:p>
            <a:pPr algn="l">
              <a:lnSpc>
                <a:spcPts val="10746"/>
              </a:lnSpc>
            </a:pPr>
            <a:r>
              <a:rPr lang="en-US" sz="9345">
                <a:solidFill>
                  <a:srgbClr val="FFFFFF"/>
                </a:solidFill>
                <a:latin typeface="Hatton"/>
                <a:ea typeface="Hatton"/>
                <a:cs typeface="Hatton"/>
                <a:sym typeface="Hatton"/>
              </a:rPr>
              <a:t>GREEN ARCHITECTURE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9573941" y="-125614"/>
            <a:ext cx="9843377" cy="1053822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0193" t="0" r="-30193" b="0"/>
              </a:stretch>
            </a:blipFill>
          </p:spPr>
        </p:sp>
      </p:grpSp>
      <p:sp>
        <p:nvSpPr>
          <p:cNvPr name="TextBox 4" id="4"/>
          <p:cNvSpPr txBox="true"/>
          <p:nvPr/>
        </p:nvSpPr>
        <p:spPr>
          <a:xfrm rot="0">
            <a:off x="471315" y="645332"/>
            <a:ext cx="7572157" cy="2119846"/>
          </a:xfrm>
          <a:prstGeom prst="rect">
            <a:avLst/>
          </a:prstGeom>
        </p:spPr>
        <p:txBody>
          <a:bodyPr anchor="t" rtlCol="false" tIns="0" lIns="0" bIns="0" rIns="0">
            <a:spAutoFit/>
          </a:bodyPr>
          <a:lstStyle/>
          <a:p>
            <a:pPr algn="l">
              <a:lnSpc>
                <a:spcPts val="8010"/>
              </a:lnSpc>
            </a:pPr>
            <a:r>
              <a:rPr lang="en-US" sz="6965">
                <a:solidFill>
                  <a:srgbClr val="FFFFFF"/>
                </a:solidFill>
                <a:latin typeface="Hatton Bold"/>
                <a:ea typeface="Hatton Bold"/>
                <a:cs typeface="Hatton Bold"/>
                <a:sym typeface="Hatton Bold"/>
              </a:rPr>
              <a:t>RESULT/</a:t>
            </a:r>
          </a:p>
          <a:p>
            <a:pPr algn="l">
              <a:lnSpc>
                <a:spcPts val="8010"/>
              </a:lnSpc>
            </a:pPr>
            <a:r>
              <a:rPr lang="en-US" sz="6965">
                <a:solidFill>
                  <a:srgbClr val="FFFFFF"/>
                </a:solidFill>
                <a:latin typeface="Hatton Bold"/>
                <a:ea typeface="Hatton Bold"/>
                <a:cs typeface="Hatton Bold"/>
                <a:sym typeface="Hatton Bold"/>
              </a:rPr>
              <a:t>CONCLUSION</a:t>
            </a:r>
          </a:p>
        </p:txBody>
      </p:sp>
      <p:sp>
        <p:nvSpPr>
          <p:cNvPr name="TextBox 5" id="5"/>
          <p:cNvSpPr txBox="true"/>
          <p:nvPr/>
        </p:nvSpPr>
        <p:spPr>
          <a:xfrm rot="0">
            <a:off x="471315" y="3212555"/>
            <a:ext cx="9102626" cy="6241664"/>
          </a:xfrm>
          <a:prstGeom prst="rect">
            <a:avLst/>
          </a:prstGeom>
        </p:spPr>
        <p:txBody>
          <a:bodyPr anchor="t" rtlCol="false" tIns="0" lIns="0" bIns="0" rIns="0">
            <a:spAutoFit/>
          </a:bodyPr>
          <a:lstStyle/>
          <a:p>
            <a:pPr algn="l">
              <a:lnSpc>
                <a:spcPts val="4502"/>
              </a:lnSpc>
            </a:pPr>
            <a:r>
              <a:rPr lang="en-US" sz="3216">
                <a:solidFill>
                  <a:srgbClr val="FFFFFF"/>
                </a:solidFill>
                <a:latin typeface="Open Sans Bold"/>
                <a:ea typeface="Open Sans Bold"/>
                <a:cs typeface="Open Sans Bold"/>
                <a:sym typeface="Open Sans Bold"/>
              </a:rPr>
              <a:t>1.Comprehensive Water Usage Data:</a:t>
            </a:r>
          </a:p>
          <a:p>
            <a:pPr algn="l" marL="624177" indent="-312088" lvl="1">
              <a:lnSpc>
                <a:spcPts val="4047"/>
              </a:lnSpc>
              <a:spcBef>
                <a:spcPct val="0"/>
              </a:spcBef>
              <a:buFont typeface="Arial"/>
              <a:buChar char="•"/>
            </a:pPr>
            <a:r>
              <a:rPr lang="en-US" sz="2891">
                <a:solidFill>
                  <a:srgbClr val="FFFFFF"/>
                </a:solidFill>
                <a:latin typeface="Open Sans"/>
                <a:ea typeface="Open Sans"/>
                <a:cs typeface="Open Sans"/>
                <a:sym typeface="Open Sans"/>
              </a:rPr>
              <a:t>Successfully gathered detailed water usage data from various s</a:t>
            </a:r>
            <a:r>
              <a:rPr lang="en-US" sz="2891">
                <a:solidFill>
                  <a:srgbClr val="FFFFFF"/>
                </a:solidFill>
                <a:latin typeface="Open Sans"/>
                <a:ea typeface="Open Sans"/>
                <a:cs typeface="Open Sans"/>
                <a:sym typeface="Open Sans"/>
              </a:rPr>
              <a:t>ources such as maps, satellites, and sensors.</a:t>
            </a:r>
          </a:p>
          <a:p>
            <a:pPr algn="l">
              <a:lnSpc>
                <a:spcPts val="4502"/>
              </a:lnSpc>
              <a:spcBef>
                <a:spcPct val="0"/>
              </a:spcBef>
            </a:pPr>
            <a:r>
              <a:rPr lang="en-US" sz="3216">
                <a:solidFill>
                  <a:srgbClr val="FFFFFF"/>
                </a:solidFill>
                <a:latin typeface="Open Sans Bold"/>
                <a:ea typeface="Open Sans Bold"/>
                <a:cs typeface="Open Sans Bold"/>
                <a:sym typeface="Open Sans Bold"/>
              </a:rPr>
              <a:t>2.</a:t>
            </a:r>
            <a:r>
              <a:rPr lang="en-US" sz="3216">
                <a:solidFill>
                  <a:srgbClr val="FFFFFF"/>
                </a:solidFill>
                <a:latin typeface="Open Sans Bold"/>
                <a:ea typeface="Open Sans Bold"/>
                <a:cs typeface="Open Sans Bold"/>
                <a:sym typeface="Open Sans Bold"/>
              </a:rPr>
              <a:t>Accurate Water Footprint Calculations:</a:t>
            </a:r>
          </a:p>
          <a:p>
            <a:pPr algn="l" marL="624177" indent="-312088" lvl="1">
              <a:lnSpc>
                <a:spcPts val="4047"/>
              </a:lnSpc>
              <a:spcBef>
                <a:spcPct val="0"/>
              </a:spcBef>
              <a:buFont typeface="Arial"/>
              <a:buChar char="•"/>
            </a:pPr>
            <a:r>
              <a:rPr lang="en-US" sz="2891">
                <a:solidFill>
                  <a:srgbClr val="FFFFFF"/>
                </a:solidFill>
                <a:latin typeface="Open Sans"/>
                <a:ea typeface="Open Sans"/>
                <a:cs typeface="Open Sans"/>
                <a:sym typeface="Open Sans"/>
              </a:rPr>
              <a:t>Determined the direct and indirect water usage involved in the production of everyday items.</a:t>
            </a:r>
          </a:p>
          <a:p>
            <a:pPr algn="l">
              <a:lnSpc>
                <a:spcPts val="4502"/>
              </a:lnSpc>
              <a:spcBef>
                <a:spcPct val="0"/>
              </a:spcBef>
            </a:pPr>
            <a:r>
              <a:rPr lang="en-US" sz="3216">
                <a:solidFill>
                  <a:srgbClr val="FFFFFF"/>
                </a:solidFill>
                <a:latin typeface="Open Sans Bold"/>
                <a:ea typeface="Open Sans Bold"/>
                <a:cs typeface="Open Sans Bold"/>
                <a:sym typeface="Open Sans Bold"/>
              </a:rPr>
              <a:t>3.</a:t>
            </a:r>
            <a:r>
              <a:rPr lang="en-US" sz="3216">
                <a:solidFill>
                  <a:srgbClr val="FFFFFF"/>
                </a:solidFill>
                <a:latin typeface="Open Sans Bold"/>
                <a:ea typeface="Open Sans Bold"/>
                <a:cs typeface="Open Sans Bold"/>
                <a:sym typeface="Open Sans Bold"/>
              </a:rPr>
              <a:t>Actionable Insights:</a:t>
            </a:r>
          </a:p>
          <a:p>
            <a:pPr algn="l" marL="624177" indent="-312088" lvl="1">
              <a:lnSpc>
                <a:spcPts val="4047"/>
              </a:lnSpc>
              <a:spcBef>
                <a:spcPct val="0"/>
              </a:spcBef>
              <a:buFont typeface="Arial"/>
              <a:buChar char="•"/>
            </a:pPr>
            <a:r>
              <a:rPr lang="en-US" sz="2891">
                <a:solidFill>
                  <a:srgbClr val="FFFFFF"/>
                </a:solidFill>
                <a:latin typeface="Open Sans"/>
                <a:ea typeface="Open Sans"/>
                <a:cs typeface="Open Sans"/>
                <a:sym typeface="Open Sans"/>
              </a:rPr>
              <a:t>The analysis provided clear insights into regions and processes where water usage could be reduced.</a:t>
            </a:r>
          </a:p>
          <a:p>
            <a:pPr algn="l">
              <a:lnSpc>
                <a:spcPts val="404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555317" y="4971291"/>
            <a:ext cx="8733035" cy="5512436"/>
          </a:xfrm>
          <a:prstGeom prst="rect">
            <a:avLst/>
          </a:prstGeom>
        </p:spPr>
      </p:pic>
      <p:grpSp>
        <p:nvGrpSpPr>
          <p:cNvPr name="Group 3" id="3"/>
          <p:cNvGrpSpPr/>
          <p:nvPr/>
        </p:nvGrpSpPr>
        <p:grpSpPr>
          <a:xfrm rot="-2949962">
            <a:off x="13819063" y="-5161105"/>
            <a:ext cx="9590035" cy="9189937"/>
            <a:chOff x="0" y="0"/>
            <a:chExt cx="6334760" cy="6070473"/>
          </a:xfrm>
        </p:grpSpPr>
        <p:sp>
          <p:nvSpPr>
            <p:cNvPr name="Freeform 4" id="4"/>
            <p:cNvSpPr/>
            <p:nvPr/>
          </p:nvSpPr>
          <p:spPr>
            <a:xfrm flipH="false" flipV="false" rot="0">
              <a:off x="-81534" y="-15367"/>
              <a:ext cx="6419342" cy="6097397"/>
            </a:xfrm>
            <a:custGeom>
              <a:avLst/>
              <a:gdLst/>
              <a:ahLst/>
              <a:cxnLst/>
              <a:rect r="r" b="b" t="t" l="l"/>
              <a:pathLst>
                <a:path h="6097397" w="6419342">
                  <a:moveTo>
                    <a:pt x="6416294" y="6069076"/>
                  </a:moveTo>
                  <a:cubicBezTo>
                    <a:pt x="6148324" y="6097397"/>
                    <a:pt x="5911723" y="6084316"/>
                    <a:pt x="5641340" y="6070346"/>
                  </a:cubicBezTo>
                  <a:cubicBezTo>
                    <a:pt x="4147947" y="6093968"/>
                    <a:pt x="2247011" y="6076442"/>
                    <a:pt x="664845" y="6074029"/>
                  </a:cubicBezTo>
                  <a:cubicBezTo>
                    <a:pt x="603504" y="6095619"/>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8"/>
                  </a:cubicBezTo>
                  <a:cubicBezTo>
                    <a:pt x="0" y="4473448"/>
                    <a:pt x="151130" y="4495927"/>
                    <a:pt x="124587" y="4430776"/>
                  </a:cubicBezTo>
                  <a:cubicBezTo>
                    <a:pt x="75057" y="4336034"/>
                    <a:pt x="143510" y="4247007"/>
                    <a:pt x="181229" y="4188460"/>
                  </a:cubicBezTo>
                  <a:cubicBezTo>
                    <a:pt x="287655" y="4070350"/>
                    <a:pt x="377952" y="3877183"/>
                    <a:pt x="353441" y="3840988"/>
                  </a:cubicBezTo>
                  <a:cubicBezTo>
                    <a:pt x="356489" y="3775456"/>
                    <a:pt x="444246" y="3738372"/>
                    <a:pt x="416433" y="3670300"/>
                  </a:cubicBezTo>
                  <a:cubicBezTo>
                    <a:pt x="440817" y="3625850"/>
                    <a:pt x="489839" y="3551428"/>
                    <a:pt x="543814" y="3502152"/>
                  </a:cubicBezTo>
                  <a:cubicBezTo>
                    <a:pt x="550926" y="3320288"/>
                    <a:pt x="585851" y="3252978"/>
                    <a:pt x="608838" y="3158744"/>
                  </a:cubicBezTo>
                  <a:cubicBezTo>
                    <a:pt x="658495" y="3074797"/>
                    <a:pt x="674497" y="2991612"/>
                    <a:pt x="723392" y="2921127"/>
                  </a:cubicBezTo>
                  <a:cubicBezTo>
                    <a:pt x="674116" y="2844927"/>
                    <a:pt x="740918" y="2833751"/>
                    <a:pt x="718820" y="2801239"/>
                  </a:cubicBezTo>
                  <a:cubicBezTo>
                    <a:pt x="815848" y="2672842"/>
                    <a:pt x="786130" y="2438527"/>
                    <a:pt x="764667" y="2299843"/>
                  </a:cubicBezTo>
                  <a:cubicBezTo>
                    <a:pt x="732028" y="2202053"/>
                    <a:pt x="705866" y="2152650"/>
                    <a:pt x="634111" y="2110740"/>
                  </a:cubicBezTo>
                  <a:cubicBezTo>
                    <a:pt x="649732" y="2057400"/>
                    <a:pt x="597154" y="2011299"/>
                    <a:pt x="581025" y="2017522"/>
                  </a:cubicBezTo>
                  <a:cubicBezTo>
                    <a:pt x="590423" y="1912493"/>
                    <a:pt x="540766" y="1883156"/>
                    <a:pt x="528701" y="1841881"/>
                  </a:cubicBezTo>
                  <a:cubicBezTo>
                    <a:pt x="469265" y="1788668"/>
                    <a:pt x="606679" y="1780921"/>
                    <a:pt x="532130" y="1711833"/>
                  </a:cubicBezTo>
                  <a:cubicBezTo>
                    <a:pt x="553466" y="1610106"/>
                    <a:pt x="556133" y="1557909"/>
                    <a:pt x="535813" y="1513078"/>
                  </a:cubicBezTo>
                  <a:cubicBezTo>
                    <a:pt x="520319" y="1475867"/>
                    <a:pt x="599948" y="1400810"/>
                    <a:pt x="571500" y="1407033"/>
                  </a:cubicBezTo>
                  <a:cubicBezTo>
                    <a:pt x="572770" y="1350645"/>
                    <a:pt x="535686" y="1326769"/>
                    <a:pt x="514858" y="1309878"/>
                  </a:cubicBezTo>
                  <a:cubicBezTo>
                    <a:pt x="524383" y="1286637"/>
                    <a:pt x="584200" y="1243330"/>
                    <a:pt x="590931" y="1230249"/>
                  </a:cubicBezTo>
                  <a:cubicBezTo>
                    <a:pt x="598170" y="1172464"/>
                    <a:pt x="524383" y="1159637"/>
                    <a:pt x="579374" y="1100328"/>
                  </a:cubicBezTo>
                  <a:cubicBezTo>
                    <a:pt x="541274" y="1030097"/>
                    <a:pt x="511175" y="1020699"/>
                    <a:pt x="524002" y="969645"/>
                  </a:cubicBezTo>
                  <a:cubicBezTo>
                    <a:pt x="416687" y="569087"/>
                    <a:pt x="523367" y="697992"/>
                    <a:pt x="565404" y="482981"/>
                  </a:cubicBezTo>
                  <a:cubicBezTo>
                    <a:pt x="622173" y="322580"/>
                    <a:pt x="547878" y="357378"/>
                    <a:pt x="532384" y="246888"/>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3"/>
              <a:stretch>
                <a:fillRect l="-43563" t="0" r="0" b="0"/>
              </a:stretch>
            </a:blipFill>
          </p:spPr>
        </p:sp>
      </p:grpSp>
      <p:sp>
        <p:nvSpPr>
          <p:cNvPr name="TextBox 5" id="5"/>
          <p:cNvSpPr txBox="true"/>
          <p:nvPr/>
        </p:nvSpPr>
        <p:spPr>
          <a:xfrm rot="0">
            <a:off x="1028335" y="533789"/>
            <a:ext cx="4765500" cy="1303809"/>
          </a:xfrm>
          <a:prstGeom prst="rect">
            <a:avLst/>
          </a:prstGeom>
        </p:spPr>
        <p:txBody>
          <a:bodyPr anchor="t" rtlCol="false" tIns="0" lIns="0" bIns="0" rIns="0">
            <a:spAutoFit/>
          </a:bodyPr>
          <a:lstStyle/>
          <a:p>
            <a:pPr algn="l">
              <a:lnSpc>
                <a:spcPts val="4972"/>
              </a:lnSpc>
            </a:pPr>
            <a:r>
              <a:rPr lang="en-US" sz="4324">
                <a:solidFill>
                  <a:srgbClr val="1A401F"/>
                </a:solidFill>
                <a:latin typeface="Hatton Bold"/>
                <a:ea typeface="Hatton Bold"/>
                <a:cs typeface="Hatton Bold"/>
                <a:sym typeface="Hatton Bold"/>
              </a:rPr>
              <a:t>FUTURE SCOPE</a:t>
            </a:r>
          </a:p>
        </p:txBody>
      </p:sp>
      <p:sp>
        <p:nvSpPr>
          <p:cNvPr name="TextBox 6" id="6"/>
          <p:cNvSpPr txBox="true"/>
          <p:nvPr/>
        </p:nvSpPr>
        <p:spPr>
          <a:xfrm rot="0">
            <a:off x="1028700" y="2418623"/>
            <a:ext cx="5547039" cy="6299607"/>
          </a:xfrm>
          <a:prstGeom prst="rect">
            <a:avLst/>
          </a:prstGeom>
        </p:spPr>
        <p:txBody>
          <a:bodyPr anchor="t" rtlCol="false" tIns="0" lIns="0" bIns="0" rIns="0">
            <a:spAutoFit/>
          </a:bodyPr>
          <a:lstStyle/>
          <a:p>
            <a:pPr algn="just">
              <a:lnSpc>
                <a:spcPts val="2952"/>
              </a:lnSpc>
            </a:pPr>
            <a:r>
              <a:rPr lang="en-US" sz="2108">
                <a:solidFill>
                  <a:srgbClr val="1A401F"/>
                </a:solidFill>
                <a:latin typeface="Open Sans Bold"/>
                <a:ea typeface="Open Sans Bold"/>
                <a:cs typeface="Open Sans Bold"/>
                <a:sym typeface="Open Sans Bold"/>
              </a:rPr>
              <a:t>1.Expanded Data Collection:</a:t>
            </a:r>
          </a:p>
          <a:p>
            <a:pPr algn="just" marL="455327" indent="-227663" lvl="1">
              <a:lnSpc>
                <a:spcPts val="2952"/>
              </a:lnSpc>
              <a:buFont typeface="Arial"/>
              <a:buChar char="•"/>
            </a:pPr>
            <a:r>
              <a:rPr lang="en-US" sz="2108">
                <a:solidFill>
                  <a:srgbClr val="1A401F"/>
                </a:solidFill>
                <a:latin typeface="Open Sans"/>
                <a:ea typeface="Open Sans"/>
                <a:cs typeface="Open Sans"/>
                <a:sym typeface="Open Sans"/>
              </a:rPr>
              <a:t>Incorporate more diverse data sources and enhance the accuracy and detail of water usage data.</a:t>
            </a:r>
          </a:p>
          <a:p>
            <a:pPr algn="just">
              <a:lnSpc>
                <a:spcPts val="2952"/>
              </a:lnSpc>
            </a:pPr>
            <a:r>
              <a:rPr lang="en-US" sz="2108">
                <a:solidFill>
                  <a:srgbClr val="1A401F"/>
                </a:solidFill>
                <a:latin typeface="Open Sans Bold"/>
                <a:ea typeface="Open Sans Bold"/>
                <a:cs typeface="Open Sans Bold"/>
                <a:sym typeface="Open Sans Bold"/>
              </a:rPr>
              <a:t>2.</a:t>
            </a:r>
            <a:r>
              <a:rPr lang="en-US" sz="2108">
                <a:solidFill>
                  <a:srgbClr val="1A401F"/>
                </a:solidFill>
                <a:latin typeface="Open Sans Bold"/>
                <a:ea typeface="Open Sans Bold"/>
                <a:cs typeface="Open Sans Bold"/>
                <a:sym typeface="Open Sans Bold"/>
              </a:rPr>
              <a:t>Integration with Other Environmental Data:</a:t>
            </a:r>
          </a:p>
          <a:p>
            <a:pPr algn="just" marL="455327" indent="-227663" lvl="1">
              <a:lnSpc>
                <a:spcPts val="2952"/>
              </a:lnSpc>
              <a:buFont typeface="Arial"/>
              <a:buChar char="•"/>
            </a:pPr>
            <a:r>
              <a:rPr lang="en-US" sz="2108">
                <a:solidFill>
                  <a:srgbClr val="1A401F"/>
                </a:solidFill>
                <a:latin typeface="Open Sans"/>
                <a:ea typeface="Open Sans"/>
                <a:cs typeface="Open Sans"/>
                <a:sym typeface="Open Sans"/>
              </a:rPr>
              <a:t>Combine water usage data with other environmental data, such as carbon footprint and energy consumption, to provide a holistic view of resource use and sustainability.</a:t>
            </a:r>
          </a:p>
          <a:p>
            <a:pPr algn="just">
              <a:lnSpc>
                <a:spcPts val="2952"/>
              </a:lnSpc>
            </a:pPr>
            <a:r>
              <a:rPr lang="en-US" sz="2108">
                <a:solidFill>
                  <a:srgbClr val="1A401F"/>
                </a:solidFill>
                <a:latin typeface="Open Sans Bold"/>
                <a:ea typeface="Open Sans Bold"/>
                <a:cs typeface="Open Sans Bold"/>
                <a:sym typeface="Open Sans Bold"/>
              </a:rPr>
              <a:t>3.</a:t>
            </a:r>
            <a:r>
              <a:rPr lang="en-US" sz="2108">
                <a:solidFill>
                  <a:srgbClr val="1A401F"/>
                </a:solidFill>
                <a:latin typeface="Open Sans Bold"/>
                <a:ea typeface="Open Sans Bold"/>
                <a:cs typeface="Open Sans Bold"/>
                <a:sym typeface="Open Sans Bold"/>
              </a:rPr>
              <a:t>Advanced Analysis Techniques:</a:t>
            </a:r>
          </a:p>
          <a:p>
            <a:pPr algn="just" marL="455327" indent="-227663" lvl="1">
              <a:lnSpc>
                <a:spcPts val="2952"/>
              </a:lnSpc>
              <a:buFont typeface="Arial"/>
              <a:buChar char="•"/>
            </a:pPr>
            <a:r>
              <a:rPr lang="en-US" sz="2108">
                <a:solidFill>
                  <a:srgbClr val="1A401F"/>
                </a:solidFill>
                <a:latin typeface="Open Sans"/>
                <a:ea typeface="Open Sans"/>
                <a:cs typeface="Open Sans"/>
                <a:sym typeface="Open Sans"/>
              </a:rPr>
              <a:t>Implement advanced GIS and data analytics techniques, including machine learning, to uncover deeper insights and predict future water usage trends.</a:t>
            </a:r>
          </a:p>
          <a:p>
            <a:pPr algn="just">
              <a:lnSpc>
                <a:spcPts val="2952"/>
              </a:lnSpc>
            </a:pPr>
          </a:p>
        </p:txBody>
      </p:sp>
      <p:sp>
        <p:nvSpPr>
          <p:cNvPr name="TextBox 7" id="7"/>
          <p:cNvSpPr txBox="true"/>
          <p:nvPr/>
        </p:nvSpPr>
        <p:spPr>
          <a:xfrm rot="0">
            <a:off x="7387960" y="815670"/>
            <a:ext cx="5858915" cy="3505770"/>
          </a:xfrm>
          <a:prstGeom prst="rect">
            <a:avLst/>
          </a:prstGeom>
        </p:spPr>
        <p:txBody>
          <a:bodyPr anchor="t" rtlCol="false" tIns="0" lIns="0" bIns="0" rIns="0">
            <a:spAutoFit/>
          </a:bodyPr>
          <a:lstStyle/>
          <a:p>
            <a:pPr algn="l">
              <a:lnSpc>
                <a:spcPts val="3118"/>
              </a:lnSpc>
            </a:pPr>
            <a:r>
              <a:rPr lang="en-US" sz="2227">
                <a:solidFill>
                  <a:srgbClr val="1A401F"/>
                </a:solidFill>
                <a:latin typeface="Open Sans Bold"/>
                <a:ea typeface="Open Sans Bold"/>
                <a:cs typeface="Open Sans Bold"/>
                <a:sym typeface="Open Sans Bold"/>
              </a:rPr>
              <a:t>4.Scalability:</a:t>
            </a:r>
          </a:p>
          <a:p>
            <a:pPr algn="l" marL="480927" indent="-240463" lvl="1">
              <a:lnSpc>
                <a:spcPts val="3118"/>
              </a:lnSpc>
              <a:buFont typeface="Arial"/>
              <a:buChar char="•"/>
            </a:pPr>
            <a:r>
              <a:rPr lang="en-US" sz="2227">
                <a:solidFill>
                  <a:srgbClr val="1A401F"/>
                </a:solidFill>
                <a:latin typeface="Open Sans"/>
                <a:ea typeface="Open Sans"/>
                <a:cs typeface="Open Sans"/>
                <a:sym typeface="Open Sans"/>
              </a:rPr>
              <a:t>Scale the project to cover more geographic regions and a wider variety of products.</a:t>
            </a:r>
          </a:p>
          <a:p>
            <a:pPr algn="l">
              <a:lnSpc>
                <a:spcPts val="3118"/>
              </a:lnSpc>
            </a:pPr>
            <a:r>
              <a:rPr lang="en-US" sz="2227">
                <a:solidFill>
                  <a:srgbClr val="1A401F"/>
                </a:solidFill>
                <a:latin typeface="Open Sans Bold"/>
                <a:ea typeface="Open Sans Bold"/>
                <a:cs typeface="Open Sans Bold"/>
                <a:sym typeface="Open Sans Bold"/>
              </a:rPr>
              <a:t>5.Policy and Education:</a:t>
            </a:r>
          </a:p>
          <a:p>
            <a:pPr algn="l" marL="480927" indent="-240463" lvl="1">
              <a:lnSpc>
                <a:spcPts val="3118"/>
              </a:lnSpc>
              <a:buFont typeface="Arial"/>
              <a:buChar char="•"/>
            </a:pPr>
            <a:r>
              <a:rPr lang="en-US" sz="2227">
                <a:solidFill>
                  <a:srgbClr val="1A401F"/>
                </a:solidFill>
                <a:latin typeface="Open Sans"/>
                <a:ea typeface="Open Sans"/>
                <a:cs typeface="Open Sans"/>
                <a:sym typeface="Open Sans"/>
              </a:rPr>
              <a:t>Use the insights from this project to inform policy-making and guide regulations on water usage.</a:t>
            </a:r>
          </a:p>
          <a:p>
            <a:pPr algn="l">
              <a:lnSpc>
                <a:spcPts val="311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8026166" y="1000125"/>
            <a:ext cx="7040037" cy="873713"/>
          </a:xfrm>
          <a:prstGeom prst="rect">
            <a:avLst/>
          </a:prstGeom>
        </p:spPr>
        <p:txBody>
          <a:bodyPr anchor="t" rtlCol="false" tIns="0" lIns="0" bIns="0" rIns="0">
            <a:spAutoFit/>
          </a:bodyPr>
          <a:lstStyle/>
          <a:p>
            <a:pPr algn="l">
              <a:lnSpc>
                <a:spcPts val="6431"/>
              </a:lnSpc>
            </a:pPr>
            <a:r>
              <a:rPr lang="en-US" sz="5592">
                <a:solidFill>
                  <a:srgbClr val="1A401F"/>
                </a:solidFill>
                <a:latin typeface="Hatton Bold"/>
                <a:ea typeface="Hatton Bold"/>
                <a:cs typeface="Hatton Bold"/>
                <a:sym typeface="Hatton Bold"/>
              </a:rPr>
              <a:t>REFERENCES-</a:t>
            </a:r>
          </a:p>
        </p:txBody>
      </p:sp>
      <p:sp>
        <p:nvSpPr>
          <p:cNvPr name="TextBox 5" id="5"/>
          <p:cNvSpPr txBox="true"/>
          <p:nvPr/>
        </p:nvSpPr>
        <p:spPr>
          <a:xfrm rot="0">
            <a:off x="8083577" y="2466785"/>
            <a:ext cx="7773289" cy="7596817"/>
          </a:xfrm>
          <a:prstGeom prst="rect">
            <a:avLst/>
          </a:prstGeom>
        </p:spPr>
        <p:txBody>
          <a:bodyPr anchor="t" rtlCol="false" tIns="0" lIns="0" bIns="0" rIns="0">
            <a:spAutoFit/>
          </a:bodyPr>
          <a:lstStyle/>
          <a:p>
            <a:pPr algn="just" marL="439939" indent="-219969" lvl="1">
              <a:lnSpc>
                <a:spcPts val="2852"/>
              </a:lnSpc>
              <a:buFont typeface="Arial"/>
              <a:buChar char="•"/>
            </a:pPr>
            <a:r>
              <a:rPr lang="en-US" sz="2037">
                <a:solidFill>
                  <a:srgbClr val="1A401F"/>
                </a:solidFill>
                <a:latin typeface="Open Sans"/>
                <a:ea typeface="Open Sans"/>
                <a:cs typeface="Open Sans"/>
                <a:sym typeface="Open Sans"/>
              </a:rPr>
              <a:t>Integrating High Resolution Water Footprint and GIS for Promoting Water Efficiency in the Agricultural Sector: A Case Study of Plantation Crops in the Jordan Valley </a:t>
            </a:r>
          </a:p>
          <a:p>
            <a:pPr algn="just">
              <a:lnSpc>
                <a:spcPts val="2852"/>
              </a:lnSpc>
            </a:pPr>
            <a:r>
              <a:rPr lang="en-US" sz="2037">
                <a:solidFill>
                  <a:srgbClr val="1A401F"/>
                </a:solidFill>
                <a:latin typeface="Open Sans"/>
                <a:ea typeface="Open Sans"/>
                <a:cs typeface="Open Sans"/>
                <a:sym typeface="Open Sans"/>
              </a:rPr>
              <a:t>LINK--</a:t>
            </a:r>
          </a:p>
          <a:p>
            <a:pPr algn="just">
              <a:lnSpc>
                <a:spcPts val="2852"/>
              </a:lnSpc>
            </a:pPr>
            <a:r>
              <a:rPr lang="en-US" sz="2037">
                <a:solidFill>
                  <a:srgbClr val="004AAD"/>
                </a:solidFill>
                <a:latin typeface="Open Sans"/>
                <a:ea typeface="Open Sans"/>
                <a:cs typeface="Open Sans"/>
                <a:sym typeface="Open Sans"/>
              </a:rPr>
              <a:t>https://www.frontiersin.org/journals/plant-science/articles/10.3389/fpls.2016.01877/full</a:t>
            </a:r>
          </a:p>
          <a:p>
            <a:pPr algn="just">
              <a:lnSpc>
                <a:spcPts val="2852"/>
              </a:lnSpc>
            </a:pPr>
          </a:p>
          <a:p>
            <a:pPr algn="just" marL="439939" indent="-219969" lvl="1">
              <a:lnSpc>
                <a:spcPts val="2852"/>
              </a:lnSpc>
              <a:buFont typeface="Arial"/>
              <a:buChar char="•"/>
            </a:pPr>
            <a:r>
              <a:rPr lang="en-US" sz="2037">
                <a:solidFill>
                  <a:srgbClr val="1A401F"/>
                </a:solidFill>
                <a:latin typeface="Open Sans"/>
                <a:ea typeface="Open Sans"/>
                <a:cs typeface="Open Sans"/>
                <a:sym typeface="Open Sans"/>
              </a:rPr>
              <a:t>Geographic Information Systems in Water Distribution Networks</a:t>
            </a:r>
          </a:p>
          <a:p>
            <a:pPr algn="just">
              <a:lnSpc>
                <a:spcPts val="2852"/>
              </a:lnSpc>
            </a:pPr>
            <a:r>
              <a:rPr lang="en-US" sz="2037">
                <a:solidFill>
                  <a:srgbClr val="1A401F"/>
                </a:solidFill>
                <a:latin typeface="Open Sans"/>
                <a:ea typeface="Open Sans"/>
                <a:cs typeface="Open Sans"/>
                <a:sym typeface="Open Sans"/>
              </a:rPr>
              <a:t>LINK--H</a:t>
            </a:r>
            <a:r>
              <a:rPr lang="en-US" sz="2037">
                <a:solidFill>
                  <a:srgbClr val="004AAD"/>
                </a:solidFill>
                <a:latin typeface="Open Sans"/>
                <a:ea typeface="Open Sans"/>
                <a:cs typeface="Open Sans"/>
                <a:sym typeface="Open Sans"/>
              </a:rPr>
              <a:t>ttps://www.researchgate.net/publication/235953481_Geographic_Information_Systems_in_Water_Distribution_Networks</a:t>
            </a:r>
          </a:p>
          <a:p>
            <a:pPr algn="just">
              <a:lnSpc>
                <a:spcPts val="2852"/>
              </a:lnSpc>
            </a:pPr>
          </a:p>
          <a:p>
            <a:pPr algn="just" marL="439939" indent="-219969" lvl="1">
              <a:lnSpc>
                <a:spcPts val="2852"/>
              </a:lnSpc>
              <a:buFont typeface="Arial"/>
              <a:buChar char="•"/>
            </a:pPr>
            <a:r>
              <a:rPr lang="en-US" sz="2037">
                <a:solidFill>
                  <a:srgbClr val="0C220F"/>
                </a:solidFill>
                <a:latin typeface="Open Sans"/>
                <a:ea typeface="Open Sans"/>
                <a:cs typeface="Open Sans"/>
                <a:sym typeface="Open Sans"/>
              </a:rPr>
              <a:t>The Use of GIS in Water Resource</a:t>
            </a:r>
          </a:p>
          <a:p>
            <a:pPr algn="just">
              <a:lnSpc>
                <a:spcPts val="2852"/>
              </a:lnSpc>
            </a:pPr>
            <a:r>
              <a:rPr lang="en-US" sz="2037">
                <a:solidFill>
                  <a:srgbClr val="0C220F"/>
                </a:solidFill>
                <a:latin typeface="Open Sans"/>
                <a:ea typeface="Open Sans"/>
                <a:cs typeface="Open Sans"/>
                <a:sym typeface="Open Sans"/>
              </a:rPr>
              <a:t>LINK</a:t>
            </a:r>
            <a:r>
              <a:rPr lang="en-US" sz="2037">
                <a:solidFill>
                  <a:srgbClr val="004AAD"/>
                </a:solidFill>
                <a:latin typeface="Open Sans"/>
                <a:ea typeface="Open Sans"/>
                <a:cs typeface="Open Sans"/>
                <a:sym typeface="Open Sans"/>
              </a:rPr>
              <a:t>- </a:t>
            </a:r>
          </a:p>
          <a:p>
            <a:pPr algn="just">
              <a:lnSpc>
                <a:spcPts val="2852"/>
              </a:lnSpc>
            </a:pPr>
            <a:r>
              <a:rPr lang="en-US" sz="2037">
                <a:solidFill>
                  <a:srgbClr val="004AAD"/>
                </a:solidFill>
                <a:latin typeface="Open Sans"/>
                <a:ea typeface="Open Sans"/>
                <a:cs typeface="Open Sans"/>
                <a:sym typeface="Open Sans"/>
              </a:rPr>
              <a:t>https://uizentrum.de/the-use-of-gis-in-water-resource/?lang=en</a:t>
            </a:r>
          </a:p>
          <a:p>
            <a:pPr algn="just">
              <a:lnSpc>
                <a:spcPts val="2852"/>
              </a:lnSpc>
            </a:pPr>
          </a:p>
          <a:p>
            <a:pPr algn="just">
              <a:lnSpc>
                <a:spcPts val="2852"/>
              </a:lnSpc>
            </a:pPr>
            <a:r>
              <a:rPr lang="en-US" sz="2037">
                <a:solidFill>
                  <a:srgbClr val="0C220F"/>
                </a:solidFill>
                <a:latin typeface="Open Sans"/>
                <a:ea typeface="Open Sans"/>
                <a:cs typeface="Open Sans"/>
                <a:sym typeface="Open Sans"/>
              </a:rPr>
              <a:t>YOUTUBE VIDEO</a:t>
            </a:r>
          </a:p>
          <a:p>
            <a:pPr algn="just">
              <a:lnSpc>
                <a:spcPts val="2852"/>
              </a:lnSpc>
            </a:pPr>
            <a:r>
              <a:rPr lang="en-US" sz="2037">
                <a:solidFill>
                  <a:srgbClr val="0C220F"/>
                </a:solidFill>
                <a:latin typeface="Open Sans"/>
                <a:ea typeface="Open Sans"/>
                <a:cs typeface="Open Sans"/>
                <a:sym typeface="Open Sans"/>
              </a:rPr>
              <a:t>LINK</a:t>
            </a:r>
            <a:r>
              <a:rPr lang="en-US" sz="2037">
                <a:solidFill>
                  <a:srgbClr val="004AAD"/>
                </a:solidFill>
                <a:latin typeface="Open Sans"/>
                <a:ea typeface="Open Sans"/>
                <a:cs typeface="Open Sans"/>
                <a:sym typeface="Open Sans"/>
              </a:rPr>
              <a:t>--</a:t>
            </a:r>
          </a:p>
          <a:p>
            <a:pPr algn="just">
              <a:lnSpc>
                <a:spcPts val="2852"/>
              </a:lnSpc>
            </a:pPr>
            <a:r>
              <a:rPr lang="en-US" sz="2037">
                <a:solidFill>
                  <a:srgbClr val="004AAD"/>
                </a:solidFill>
                <a:latin typeface="Open Sans"/>
                <a:ea typeface="Open Sans"/>
                <a:cs typeface="Open Sans"/>
                <a:sym typeface="Open Sans"/>
              </a:rPr>
              <a:t>https://www.youtube.com/live/RPIMcqfs488?si=nMo6XodAgcaDQGxk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242050" y="5036486"/>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19200">
            <a:off x="13862710" y="-1562571"/>
            <a:ext cx="4995836" cy="6331129"/>
          </a:xfrm>
          <a:custGeom>
            <a:avLst/>
            <a:gdLst/>
            <a:ahLst/>
            <a:cxnLst/>
            <a:rect r="r" b="b" t="t" l="l"/>
            <a:pathLst>
              <a:path h="6331129" w="4995836">
                <a:moveTo>
                  <a:pt x="0" y="0"/>
                </a:moveTo>
                <a:lnTo>
                  <a:pt x="4995836" y="0"/>
                </a:lnTo>
                <a:lnTo>
                  <a:pt x="4995836" y="6331129"/>
                </a:lnTo>
                <a:lnTo>
                  <a:pt x="0" y="6331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24641" y="2494523"/>
            <a:ext cx="16162198" cy="4103393"/>
          </a:xfrm>
          <a:prstGeom prst="rect">
            <a:avLst/>
          </a:prstGeom>
        </p:spPr>
        <p:txBody>
          <a:bodyPr anchor="t" rtlCol="false" tIns="0" lIns="0" bIns="0" rIns="0">
            <a:spAutoFit/>
          </a:bodyPr>
          <a:lstStyle/>
          <a:p>
            <a:pPr algn="ctr">
              <a:lnSpc>
                <a:spcPts val="4033"/>
              </a:lnSpc>
            </a:pPr>
            <a:r>
              <a:rPr lang="en-US" sz="3507">
                <a:solidFill>
                  <a:srgbClr val="FFFFFF"/>
                </a:solidFill>
                <a:latin typeface="Hatton"/>
                <a:ea typeface="Hatton"/>
                <a:cs typeface="Hatton"/>
                <a:sym typeface="Hatton"/>
              </a:rPr>
              <a:t>HEMALI CHOTALIA (TEAM LEADER)      23BHI10073</a:t>
            </a:r>
          </a:p>
          <a:p>
            <a:pPr algn="ctr">
              <a:lnSpc>
                <a:spcPts val="4033"/>
              </a:lnSpc>
            </a:pPr>
            <a:r>
              <a:rPr lang="en-US" sz="3507">
                <a:solidFill>
                  <a:srgbClr val="FFFFFF"/>
                </a:solidFill>
                <a:latin typeface="Hatton"/>
                <a:ea typeface="Hatton"/>
                <a:cs typeface="Hatton"/>
                <a:sym typeface="Hatton"/>
              </a:rPr>
              <a:t>(Hemali.23bhi10073@vitbhopal.ac.in)                              </a:t>
            </a:r>
          </a:p>
          <a:p>
            <a:pPr algn="ctr">
              <a:lnSpc>
                <a:spcPts val="4033"/>
              </a:lnSpc>
            </a:pPr>
          </a:p>
          <a:p>
            <a:pPr algn="ctr">
              <a:lnSpc>
                <a:spcPts val="4033"/>
              </a:lnSpc>
            </a:pPr>
            <a:r>
              <a:rPr lang="en-US" sz="3507">
                <a:solidFill>
                  <a:srgbClr val="FFFFFF"/>
                </a:solidFill>
                <a:latin typeface="Hatton"/>
                <a:ea typeface="Hatton"/>
                <a:cs typeface="Hatton"/>
                <a:sym typeface="Hatton"/>
              </a:rPr>
              <a:t>ADITYA SINGHAL                                       23BHI10065</a:t>
            </a:r>
          </a:p>
          <a:p>
            <a:pPr algn="ctr">
              <a:lnSpc>
                <a:spcPts val="4033"/>
              </a:lnSpc>
            </a:pPr>
            <a:r>
              <a:rPr lang="en-US" sz="3507">
                <a:solidFill>
                  <a:srgbClr val="FFFFFF"/>
                </a:solidFill>
                <a:latin typeface="Hatton"/>
                <a:ea typeface="Hatton"/>
                <a:cs typeface="Hatton"/>
                <a:sym typeface="Hatton"/>
              </a:rPr>
              <a:t>(Aditya.23bhi10065@vitbhopal.ac.in)                              </a:t>
            </a:r>
          </a:p>
          <a:p>
            <a:pPr algn="ctr">
              <a:lnSpc>
                <a:spcPts val="4033"/>
              </a:lnSpc>
            </a:pPr>
          </a:p>
          <a:p>
            <a:pPr algn="ctr">
              <a:lnSpc>
                <a:spcPts val="4033"/>
              </a:lnSpc>
            </a:pPr>
            <a:r>
              <a:rPr lang="en-US" sz="3507">
                <a:solidFill>
                  <a:srgbClr val="FFFFFF"/>
                </a:solidFill>
                <a:latin typeface="Hatton"/>
                <a:ea typeface="Hatton"/>
                <a:cs typeface="Hatton"/>
                <a:sym typeface="Hatton"/>
              </a:rPr>
              <a:t>NAMAN DHAKAD                                       23BCE11359</a:t>
            </a:r>
          </a:p>
          <a:p>
            <a:pPr algn="ctr">
              <a:lnSpc>
                <a:spcPts val="4033"/>
              </a:lnSpc>
            </a:pPr>
            <a:r>
              <a:rPr lang="en-US" sz="3507">
                <a:solidFill>
                  <a:srgbClr val="FFFFFF"/>
                </a:solidFill>
                <a:latin typeface="Hatton"/>
                <a:ea typeface="Hatton"/>
                <a:cs typeface="Hatton"/>
                <a:sym typeface="Hatton"/>
              </a:rPr>
              <a:t> (Naman.23bce11359@vitbhopal.ac.in)                               </a:t>
            </a:r>
          </a:p>
        </p:txBody>
      </p:sp>
      <p:sp>
        <p:nvSpPr>
          <p:cNvPr name="TextBox 5" id="5"/>
          <p:cNvSpPr txBox="true"/>
          <p:nvPr/>
        </p:nvSpPr>
        <p:spPr>
          <a:xfrm rot="0">
            <a:off x="6109706" y="629931"/>
            <a:ext cx="5431184" cy="973062"/>
          </a:xfrm>
          <a:prstGeom prst="rect">
            <a:avLst/>
          </a:prstGeom>
        </p:spPr>
        <p:txBody>
          <a:bodyPr anchor="t" rtlCol="false" tIns="0" lIns="0" bIns="0" rIns="0">
            <a:spAutoFit/>
          </a:bodyPr>
          <a:lstStyle/>
          <a:p>
            <a:pPr algn="ctr">
              <a:lnSpc>
                <a:spcPts val="3723"/>
              </a:lnSpc>
            </a:pPr>
            <a:r>
              <a:rPr lang="en-US" sz="3238">
                <a:solidFill>
                  <a:srgbClr val="FFFFFF">
                    <a:alpha val="49804"/>
                  </a:srgbClr>
                </a:solidFill>
                <a:latin typeface="Hatton Bold"/>
                <a:ea typeface="Hatton Bold"/>
                <a:cs typeface="Hatton Bold"/>
                <a:sym typeface="Hatton Bold"/>
              </a:rPr>
              <a:t>VIT BHOPAL UNIVERSITY</a:t>
            </a:r>
          </a:p>
        </p:txBody>
      </p:sp>
      <p:sp>
        <p:nvSpPr>
          <p:cNvPr name="TextBox 6" id="6"/>
          <p:cNvSpPr txBox="true"/>
          <p:nvPr/>
        </p:nvSpPr>
        <p:spPr>
          <a:xfrm rot="0">
            <a:off x="6747110" y="8996868"/>
            <a:ext cx="4793781" cy="506337"/>
          </a:xfrm>
          <a:prstGeom prst="rect">
            <a:avLst/>
          </a:prstGeom>
        </p:spPr>
        <p:txBody>
          <a:bodyPr anchor="t" rtlCol="false" tIns="0" lIns="0" bIns="0" rIns="0">
            <a:spAutoFit/>
          </a:bodyPr>
          <a:lstStyle/>
          <a:p>
            <a:pPr algn="ctr">
              <a:lnSpc>
                <a:spcPts val="3723"/>
              </a:lnSpc>
            </a:pPr>
            <a:r>
              <a:rPr lang="en-US" sz="3238">
                <a:solidFill>
                  <a:srgbClr val="FFFFFF">
                    <a:alpha val="50980"/>
                  </a:srgbClr>
                </a:solidFill>
                <a:latin typeface="Hatton Bold"/>
                <a:ea typeface="Hatton Bold"/>
                <a:cs typeface="Hatton Bold"/>
                <a:sym typeface="Hatto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8026166" y="584783"/>
            <a:ext cx="7429558" cy="873713"/>
          </a:xfrm>
          <a:prstGeom prst="rect">
            <a:avLst/>
          </a:prstGeom>
        </p:spPr>
        <p:txBody>
          <a:bodyPr anchor="t" rtlCol="false" tIns="0" lIns="0" bIns="0" rIns="0">
            <a:spAutoFit/>
          </a:bodyPr>
          <a:lstStyle/>
          <a:p>
            <a:pPr algn="l">
              <a:lnSpc>
                <a:spcPts val="6431"/>
              </a:lnSpc>
            </a:pPr>
            <a:r>
              <a:rPr lang="en-US" sz="5592">
                <a:solidFill>
                  <a:srgbClr val="1A401F"/>
                </a:solidFill>
                <a:latin typeface="Hatton Bold"/>
                <a:ea typeface="Hatton Bold"/>
                <a:cs typeface="Hatton Bold"/>
                <a:sym typeface="Hatton Bold"/>
              </a:rPr>
              <a:t>PROJECT EXPO</a:t>
            </a:r>
          </a:p>
        </p:txBody>
      </p:sp>
      <p:sp>
        <p:nvSpPr>
          <p:cNvPr name="TextBox 5" id="5"/>
          <p:cNvSpPr txBox="true"/>
          <p:nvPr/>
        </p:nvSpPr>
        <p:spPr>
          <a:xfrm rot="0">
            <a:off x="8026166" y="1656741"/>
            <a:ext cx="9047135" cy="1375225"/>
          </a:xfrm>
          <a:prstGeom prst="rect">
            <a:avLst/>
          </a:prstGeom>
        </p:spPr>
        <p:txBody>
          <a:bodyPr anchor="t" rtlCol="false" tIns="0" lIns="0" bIns="0" rIns="0">
            <a:spAutoFit/>
          </a:bodyPr>
          <a:lstStyle/>
          <a:p>
            <a:pPr algn="l">
              <a:lnSpc>
                <a:spcPts val="4990"/>
              </a:lnSpc>
            </a:pPr>
            <a:r>
              <a:rPr lang="en-US" sz="3564">
                <a:solidFill>
                  <a:srgbClr val="1A401F"/>
                </a:solidFill>
                <a:latin typeface="Open Sans Bold"/>
                <a:ea typeface="Open Sans Bold"/>
                <a:cs typeface="Open Sans Bold"/>
                <a:sym typeface="Open Sans Bold"/>
              </a:rPr>
              <a:t>THEME-GREEN ARCHITECTURE</a:t>
            </a:r>
          </a:p>
          <a:p>
            <a:pPr algn="l">
              <a:lnSpc>
                <a:spcPts val="3010"/>
              </a:lnSpc>
            </a:pPr>
          </a:p>
          <a:p>
            <a:pPr algn="l">
              <a:lnSpc>
                <a:spcPts val="3010"/>
              </a:lnSpc>
            </a:pPr>
          </a:p>
        </p:txBody>
      </p:sp>
      <p:sp>
        <p:nvSpPr>
          <p:cNvPr name="TextBox 6" id="6"/>
          <p:cNvSpPr txBox="true"/>
          <p:nvPr/>
        </p:nvSpPr>
        <p:spPr>
          <a:xfrm rot="0">
            <a:off x="8033512" y="3367620"/>
            <a:ext cx="8385620" cy="5368561"/>
          </a:xfrm>
          <a:prstGeom prst="rect">
            <a:avLst/>
          </a:prstGeom>
        </p:spPr>
        <p:txBody>
          <a:bodyPr anchor="t" rtlCol="false" tIns="0" lIns="0" bIns="0" rIns="0">
            <a:spAutoFit/>
          </a:bodyPr>
          <a:lstStyle/>
          <a:p>
            <a:pPr algn="ctr">
              <a:lnSpc>
                <a:spcPts val="4297"/>
              </a:lnSpc>
            </a:pPr>
            <a:r>
              <a:rPr lang="en-US" sz="3069">
                <a:solidFill>
                  <a:srgbClr val="1A401F"/>
                </a:solidFill>
                <a:latin typeface="Open Sans"/>
                <a:ea typeface="Open Sans"/>
                <a:cs typeface="Open Sans"/>
                <a:sym typeface="Open Sans"/>
              </a:rPr>
              <a:t>HEMALI CHOTALIA.          REG.NO-23BHI10073</a:t>
            </a:r>
          </a:p>
          <a:p>
            <a:pPr algn="ctr">
              <a:lnSpc>
                <a:spcPts val="4297"/>
              </a:lnSpc>
            </a:pPr>
            <a:r>
              <a:rPr lang="en-US" sz="3069">
                <a:solidFill>
                  <a:srgbClr val="1A401F"/>
                </a:solidFill>
                <a:latin typeface="Open Sans"/>
                <a:ea typeface="Open Sans"/>
                <a:cs typeface="Open Sans"/>
                <a:sym typeface="Open Sans"/>
              </a:rPr>
              <a:t>(TEAM LEADER)                                                     </a:t>
            </a:r>
          </a:p>
          <a:p>
            <a:pPr algn="ctr">
              <a:lnSpc>
                <a:spcPts val="4297"/>
              </a:lnSpc>
            </a:pPr>
          </a:p>
          <a:p>
            <a:pPr algn="ctr">
              <a:lnSpc>
                <a:spcPts val="4297"/>
              </a:lnSpc>
            </a:pPr>
            <a:r>
              <a:rPr lang="en-US" sz="3069">
                <a:solidFill>
                  <a:srgbClr val="1A401F"/>
                </a:solidFill>
                <a:latin typeface="Open Sans"/>
                <a:ea typeface="Open Sans"/>
                <a:cs typeface="Open Sans"/>
                <a:sym typeface="Open Sans"/>
              </a:rPr>
              <a:t>ADITYA SINGHAL.              REG.NO-23BHI10065</a:t>
            </a:r>
          </a:p>
          <a:p>
            <a:pPr algn="ctr">
              <a:lnSpc>
                <a:spcPts val="4297"/>
              </a:lnSpc>
            </a:pPr>
          </a:p>
          <a:p>
            <a:pPr algn="ctr">
              <a:lnSpc>
                <a:spcPts val="4297"/>
              </a:lnSpc>
            </a:pPr>
            <a:r>
              <a:rPr lang="en-US" sz="3069">
                <a:solidFill>
                  <a:srgbClr val="1A401F"/>
                </a:solidFill>
                <a:latin typeface="Open Sans"/>
                <a:ea typeface="Open Sans"/>
                <a:cs typeface="Open Sans"/>
                <a:sym typeface="Open Sans"/>
              </a:rPr>
              <a:t>NAMAN DHAKAD              REG.NO-23BCE11359</a:t>
            </a:r>
          </a:p>
          <a:p>
            <a:pPr algn="ctr">
              <a:lnSpc>
                <a:spcPts val="4297"/>
              </a:lnSpc>
            </a:pPr>
          </a:p>
          <a:p>
            <a:pPr algn="ctr">
              <a:lnSpc>
                <a:spcPts val="4297"/>
              </a:lnSpc>
            </a:pPr>
          </a:p>
          <a:p>
            <a:pPr algn="ctr">
              <a:lnSpc>
                <a:spcPts val="4297"/>
              </a:lnSpc>
            </a:pPr>
          </a:p>
          <a:p>
            <a:pPr algn="ctr">
              <a:lnSpc>
                <a:spcPts val="429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4692" y="2267346"/>
            <a:ext cx="3025744" cy="302574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510918" y="4640247"/>
            <a:ext cx="1422840" cy="1226229"/>
          </a:xfrm>
          <a:custGeom>
            <a:avLst/>
            <a:gdLst/>
            <a:ahLst/>
            <a:cxnLst/>
            <a:rect r="r" b="b" t="t" l="l"/>
            <a:pathLst>
              <a:path h="1226229" w="1422840">
                <a:moveTo>
                  <a:pt x="0" y="0"/>
                </a:moveTo>
                <a:lnTo>
                  <a:pt x="1422840" y="0"/>
                </a:lnTo>
                <a:lnTo>
                  <a:pt x="1422840" y="1226229"/>
                </a:lnTo>
                <a:lnTo>
                  <a:pt x="0" y="122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485175" y="4353604"/>
            <a:ext cx="3025744" cy="30257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882158" y="4066861"/>
            <a:ext cx="1222335" cy="1146772"/>
          </a:xfrm>
          <a:custGeom>
            <a:avLst/>
            <a:gdLst/>
            <a:ahLst/>
            <a:cxnLst/>
            <a:rect r="r" b="b" t="t" l="l"/>
            <a:pathLst>
              <a:path h="1146772" w="1222335">
                <a:moveTo>
                  <a:pt x="0" y="0"/>
                </a:moveTo>
                <a:lnTo>
                  <a:pt x="1222335" y="0"/>
                </a:lnTo>
                <a:lnTo>
                  <a:pt x="1222335" y="1146772"/>
                </a:lnTo>
                <a:lnTo>
                  <a:pt x="0" y="11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70349">
            <a:off x="3576247" y="4063085"/>
            <a:ext cx="1445432" cy="1356078"/>
          </a:xfrm>
          <a:custGeom>
            <a:avLst/>
            <a:gdLst/>
            <a:ahLst/>
            <a:cxnLst/>
            <a:rect r="r" b="b" t="t" l="l"/>
            <a:pathLst>
              <a:path h="1356078" w="1445432">
                <a:moveTo>
                  <a:pt x="0" y="0"/>
                </a:moveTo>
                <a:lnTo>
                  <a:pt x="1445432" y="0"/>
                </a:lnTo>
                <a:lnTo>
                  <a:pt x="1445432" y="1356078"/>
                </a:lnTo>
                <a:lnTo>
                  <a:pt x="0" y="1356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8222338" y="2267346"/>
            <a:ext cx="3025744" cy="3025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1493325" y="4353604"/>
            <a:ext cx="3025744" cy="30257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98712" y="7051844"/>
            <a:ext cx="18486712" cy="6981436"/>
            <a:chOff x="0" y="0"/>
            <a:chExt cx="6347206" cy="2396998"/>
          </a:xfrm>
        </p:grpSpPr>
        <p:sp>
          <p:nvSpPr>
            <p:cNvPr name="Freeform 18" id="18"/>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6"/>
              <a:stretch>
                <a:fillRect l="0" t="-70487" r="0" b="-5935"/>
              </a:stretch>
            </a:blipFill>
          </p:spPr>
        </p:sp>
      </p:grpSp>
      <p:sp>
        <p:nvSpPr>
          <p:cNvPr name="TextBox 19" id="19"/>
          <p:cNvSpPr txBox="true"/>
          <p:nvPr/>
        </p:nvSpPr>
        <p:spPr>
          <a:xfrm rot="0">
            <a:off x="1028700" y="1000125"/>
            <a:ext cx="4537222" cy="859259"/>
          </a:xfrm>
          <a:prstGeom prst="rect">
            <a:avLst/>
          </a:prstGeom>
        </p:spPr>
        <p:txBody>
          <a:bodyPr anchor="t" rtlCol="false" tIns="0" lIns="0" bIns="0" rIns="0">
            <a:spAutoFit/>
          </a:bodyPr>
          <a:lstStyle/>
          <a:p>
            <a:pPr algn="l">
              <a:lnSpc>
                <a:spcPts val="6431"/>
              </a:lnSpc>
            </a:pPr>
            <a:r>
              <a:rPr lang="en-US" sz="5592">
                <a:solidFill>
                  <a:srgbClr val="1A401F"/>
                </a:solidFill>
                <a:latin typeface="Hatton"/>
                <a:ea typeface="Hatton"/>
                <a:cs typeface="Hatton"/>
                <a:sym typeface="Hatton"/>
              </a:rPr>
              <a:t>Contents</a:t>
            </a:r>
          </a:p>
        </p:txBody>
      </p:sp>
      <p:sp>
        <p:nvSpPr>
          <p:cNvPr name="TextBox 20" id="20"/>
          <p:cNvSpPr txBox="true"/>
          <p:nvPr/>
        </p:nvSpPr>
        <p:spPr>
          <a:xfrm rot="0">
            <a:off x="1157914" y="3472420"/>
            <a:ext cx="2156332"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PROBLEM STATEMENT </a:t>
            </a:r>
          </a:p>
        </p:txBody>
      </p:sp>
      <p:sp>
        <p:nvSpPr>
          <p:cNvPr name="TextBox 21" id="21"/>
          <p:cNvSpPr txBox="true"/>
          <p:nvPr/>
        </p:nvSpPr>
        <p:spPr>
          <a:xfrm rot="0">
            <a:off x="4896001" y="5630471"/>
            <a:ext cx="2614917" cy="414860"/>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NOVELTY</a:t>
            </a:r>
          </a:p>
        </p:txBody>
      </p:sp>
      <p:sp>
        <p:nvSpPr>
          <p:cNvPr name="TextBox 22" id="22"/>
          <p:cNvSpPr txBox="true"/>
          <p:nvPr/>
        </p:nvSpPr>
        <p:spPr>
          <a:xfrm rot="0">
            <a:off x="8588262" y="3335549"/>
            <a:ext cx="2293895" cy="832189"/>
          </a:xfrm>
          <a:prstGeom prst="rect">
            <a:avLst/>
          </a:prstGeom>
        </p:spPr>
        <p:txBody>
          <a:bodyPr anchor="t" rtlCol="false" tIns="0" lIns="0" bIns="0" rIns="0">
            <a:spAutoFit/>
          </a:bodyPr>
          <a:lstStyle/>
          <a:p>
            <a:pPr algn="ctr">
              <a:lnSpc>
                <a:spcPts val="3286"/>
              </a:lnSpc>
            </a:pPr>
            <a:r>
              <a:rPr lang="en-US" sz="2347">
                <a:solidFill>
                  <a:srgbClr val="FFFFFF"/>
                </a:solidFill>
                <a:latin typeface="Hatton"/>
                <a:ea typeface="Hatton"/>
                <a:cs typeface="Hatton"/>
                <a:sym typeface="Hatton"/>
              </a:rPr>
              <a:t>WORKING PRINCIPLE</a:t>
            </a:r>
          </a:p>
        </p:txBody>
      </p:sp>
      <p:sp>
        <p:nvSpPr>
          <p:cNvPr name="TextBox 23" id="23"/>
          <p:cNvSpPr txBox="true"/>
          <p:nvPr/>
        </p:nvSpPr>
        <p:spPr>
          <a:xfrm rot="0">
            <a:off x="11757915" y="5376389"/>
            <a:ext cx="2761154" cy="913499"/>
          </a:xfrm>
          <a:prstGeom prst="rect">
            <a:avLst/>
          </a:prstGeom>
        </p:spPr>
        <p:txBody>
          <a:bodyPr anchor="t" rtlCol="false" tIns="0" lIns="0" bIns="0" rIns="0">
            <a:spAutoFit/>
          </a:bodyPr>
          <a:lstStyle/>
          <a:p>
            <a:pPr algn="ctr">
              <a:lnSpc>
                <a:spcPts val="3590"/>
              </a:lnSpc>
            </a:pPr>
            <a:r>
              <a:rPr lang="en-US" sz="2564">
                <a:solidFill>
                  <a:srgbClr val="FFFFFF"/>
                </a:solidFill>
                <a:latin typeface="Hatton"/>
                <a:ea typeface="Hatton"/>
                <a:cs typeface="Hatton"/>
                <a:sym typeface="Hatton"/>
              </a:rPr>
              <a:t>RESULT/</a:t>
            </a:r>
          </a:p>
          <a:p>
            <a:pPr algn="ctr">
              <a:lnSpc>
                <a:spcPts val="3590"/>
              </a:lnSpc>
            </a:pPr>
            <a:r>
              <a:rPr lang="en-US" sz="2564">
                <a:solidFill>
                  <a:srgbClr val="FFFFFF"/>
                </a:solidFill>
                <a:latin typeface="Hatton"/>
                <a:ea typeface="Hatton"/>
                <a:cs typeface="Hatton"/>
                <a:sym typeface="Hatton"/>
              </a:rPr>
              <a:t>CONCLUSION</a:t>
            </a:r>
          </a:p>
        </p:txBody>
      </p:sp>
      <p:grpSp>
        <p:nvGrpSpPr>
          <p:cNvPr name="Group 24" id="24"/>
          <p:cNvGrpSpPr/>
          <p:nvPr/>
        </p:nvGrpSpPr>
        <p:grpSpPr>
          <a:xfrm rot="0">
            <a:off x="14768538" y="2267346"/>
            <a:ext cx="3025744" cy="302574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401F"/>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7" id="27"/>
          <p:cNvSpPr/>
          <p:nvPr/>
        </p:nvSpPr>
        <p:spPr>
          <a:xfrm flipH="false" flipV="false" rot="0">
            <a:off x="14057118" y="4167738"/>
            <a:ext cx="1422840" cy="1226229"/>
          </a:xfrm>
          <a:custGeom>
            <a:avLst/>
            <a:gdLst/>
            <a:ahLst/>
            <a:cxnLst/>
            <a:rect r="r" b="b" t="t" l="l"/>
            <a:pathLst>
              <a:path h="1226229" w="1422840">
                <a:moveTo>
                  <a:pt x="0" y="0"/>
                </a:moveTo>
                <a:lnTo>
                  <a:pt x="1422840" y="0"/>
                </a:lnTo>
                <a:lnTo>
                  <a:pt x="1422840" y="1226229"/>
                </a:lnTo>
                <a:lnTo>
                  <a:pt x="0" y="122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14768538" y="5254990"/>
            <a:ext cx="302574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Light"/>
                <a:ea typeface="Open Sans Light"/>
                <a:cs typeface="Open Sans Light"/>
                <a:sym typeface="Open Sans Light"/>
              </a:rPr>
              <a:t>J</a:t>
            </a:r>
          </a:p>
        </p:txBody>
      </p:sp>
      <p:sp>
        <p:nvSpPr>
          <p:cNvPr name="TextBox 29" id="29"/>
          <p:cNvSpPr txBox="true"/>
          <p:nvPr/>
        </p:nvSpPr>
        <p:spPr>
          <a:xfrm rot="0">
            <a:off x="14768538" y="3599500"/>
            <a:ext cx="3025744" cy="46736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Hatton"/>
                <a:ea typeface="Hatton"/>
                <a:cs typeface="Hatton"/>
                <a:sym typeface="Hatton"/>
              </a:rPr>
              <a:t>REFERENCE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7545380" y="-160927"/>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2"/>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287" r="0" b="-287"/>
              </a:stretch>
            </a:blipFill>
          </p:spPr>
        </p:sp>
      </p:grpSp>
      <p:sp>
        <p:nvSpPr>
          <p:cNvPr name="TextBox 4" id="4"/>
          <p:cNvSpPr txBox="true"/>
          <p:nvPr/>
        </p:nvSpPr>
        <p:spPr>
          <a:xfrm rot="0">
            <a:off x="1028700" y="762179"/>
            <a:ext cx="5783594" cy="2492963"/>
          </a:xfrm>
          <a:prstGeom prst="rect">
            <a:avLst/>
          </a:prstGeom>
        </p:spPr>
        <p:txBody>
          <a:bodyPr anchor="t" rtlCol="false" tIns="0" lIns="0" bIns="0" rIns="0">
            <a:spAutoFit/>
          </a:bodyPr>
          <a:lstStyle/>
          <a:p>
            <a:pPr algn="l">
              <a:lnSpc>
                <a:spcPts val="6431"/>
              </a:lnSpc>
            </a:pPr>
            <a:r>
              <a:rPr lang="en-US" sz="5592">
                <a:solidFill>
                  <a:srgbClr val="FFFFFF"/>
                </a:solidFill>
                <a:latin typeface="Hatton Bold"/>
                <a:ea typeface="Hatton Bold"/>
                <a:cs typeface="Hatton Bold"/>
                <a:sym typeface="Hatton Bold"/>
              </a:rPr>
              <a:t>PROBLEM STATEMENT</a:t>
            </a:r>
          </a:p>
          <a:p>
            <a:pPr algn="l">
              <a:lnSpc>
                <a:spcPts val="6431"/>
              </a:lnSpc>
            </a:pPr>
            <a:r>
              <a:rPr lang="en-US" sz="5592">
                <a:solidFill>
                  <a:srgbClr val="FFFFFF"/>
                </a:solidFill>
                <a:latin typeface="Hatton"/>
                <a:ea typeface="Hatton"/>
                <a:cs typeface="Hatton"/>
                <a:sym typeface="Hatton"/>
              </a:rPr>
              <a:t> </a:t>
            </a:r>
          </a:p>
        </p:txBody>
      </p:sp>
      <p:sp>
        <p:nvSpPr>
          <p:cNvPr name="TextBox 5" id="5"/>
          <p:cNvSpPr txBox="true"/>
          <p:nvPr/>
        </p:nvSpPr>
        <p:spPr>
          <a:xfrm rot="0">
            <a:off x="1028700" y="2661246"/>
            <a:ext cx="6875297" cy="7408190"/>
          </a:xfrm>
          <a:prstGeom prst="rect">
            <a:avLst/>
          </a:prstGeom>
        </p:spPr>
        <p:txBody>
          <a:bodyPr anchor="t" rtlCol="false" tIns="0" lIns="0" bIns="0" rIns="0">
            <a:spAutoFit/>
          </a:bodyPr>
          <a:lstStyle/>
          <a:p>
            <a:pPr algn="l">
              <a:lnSpc>
                <a:spcPts val="3939"/>
              </a:lnSpc>
            </a:pPr>
            <a:r>
              <a:rPr lang="en-US" sz="2813">
                <a:solidFill>
                  <a:srgbClr val="FFFFFF"/>
                </a:solidFill>
                <a:latin typeface="Open Sans Bold"/>
                <a:ea typeface="Open Sans Bold"/>
                <a:cs typeface="Open Sans Bold"/>
                <a:sym typeface="Open Sans Bold"/>
              </a:rPr>
              <a:t>USE OF GIS(GEOGRAPHIC INFORMATION SYSTEMS) TO CALCULATE THE WATER FOOTPRINT.</a:t>
            </a:r>
          </a:p>
          <a:p>
            <a:pPr algn="l">
              <a:lnSpc>
                <a:spcPts val="3659"/>
              </a:lnSpc>
            </a:pPr>
          </a:p>
          <a:p>
            <a:pPr algn="l">
              <a:lnSpc>
                <a:spcPts val="3659"/>
              </a:lnSpc>
            </a:pPr>
            <a:r>
              <a:rPr lang="en-US" sz="2613">
                <a:solidFill>
                  <a:srgbClr val="FFFFFF"/>
                </a:solidFill>
                <a:latin typeface="Open Sans Bold"/>
                <a:ea typeface="Open Sans Bold"/>
                <a:cs typeface="Open Sans Bold"/>
                <a:sym typeface="Open Sans Bold"/>
              </a:rPr>
              <a:t>OBJECTIVE:-</a:t>
            </a:r>
          </a:p>
          <a:p>
            <a:pPr algn="l">
              <a:lnSpc>
                <a:spcPts val="3659"/>
              </a:lnSpc>
            </a:pPr>
          </a:p>
          <a:p>
            <a:pPr algn="l">
              <a:lnSpc>
                <a:spcPts val="3659"/>
              </a:lnSpc>
            </a:pPr>
            <a:r>
              <a:rPr lang="en-US" sz="2613">
                <a:solidFill>
                  <a:srgbClr val="FFFFFF"/>
                </a:solidFill>
                <a:latin typeface="Open Sans"/>
                <a:ea typeface="Open Sans"/>
                <a:cs typeface="Open Sans"/>
                <a:sym typeface="Open Sans"/>
              </a:rPr>
              <a:t>The main objective of this project is to leverage Geographic Information Systems (GIS) technology to quantify the water used in producing various everyday items. GIS is a computer system designed for capturing, storing, checking, and displaying data related to positions on Earth's surface. This technology aids in understanding water consumption patterns and promoting sustainable water management practices.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7318602" y="-120928"/>
            <a:ext cx="10844398" cy="8001548"/>
          </a:xfrm>
          <a:prstGeom prst="rect">
            <a:avLst/>
          </a:prstGeom>
        </p:spPr>
      </p:pic>
      <p:grpSp>
        <p:nvGrpSpPr>
          <p:cNvPr name="Group 3" id="3"/>
          <p:cNvGrpSpPr/>
          <p:nvPr/>
        </p:nvGrpSpPr>
        <p:grpSpPr>
          <a:xfrm rot="0">
            <a:off x="-103736" y="6481242"/>
            <a:ext cx="12356544" cy="13779713"/>
            <a:chOff x="0" y="0"/>
            <a:chExt cx="5694172" cy="6350000"/>
          </a:xfrm>
        </p:grpSpPr>
        <p:sp>
          <p:nvSpPr>
            <p:cNvPr name="Freeform 4" id="4"/>
            <p:cNvSpPr/>
            <p:nvPr/>
          </p:nvSpPr>
          <p:spPr>
            <a:xfrm flipH="false" flipV="false" rot="0">
              <a:off x="-325374" y="-156464"/>
              <a:ext cx="6176010" cy="7732141"/>
            </a:xfrm>
            <a:custGeom>
              <a:avLst/>
              <a:gdLst/>
              <a:ahLst/>
              <a:cxnLst/>
              <a:rect r="r" b="b" t="t" l="l"/>
              <a:pathLst>
                <a:path h="7732141" w="6176010">
                  <a:moveTo>
                    <a:pt x="2751836" y="534162"/>
                  </a:moveTo>
                  <a:cubicBezTo>
                    <a:pt x="2744978" y="526288"/>
                    <a:pt x="2765044" y="531876"/>
                    <a:pt x="2751836" y="534162"/>
                  </a:cubicBezTo>
                  <a:close/>
                  <a:moveTo>
                    <a:pt x="3623056" y="858266"/>
                  </a:moveTo>
                  <a:cubicBezTo>
                    <a:pt x="3616706" y="864743"/>
                    <a:pt x="3625723" y="857504"/>
                    <a:pt x="3623056" y="858266"/>
                  </a:cubicBez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3"/>
              <a:stretch>
                <a:fillRect l="-55041" t="0" r="-11939" b="0"/>
              </a:stretch>
            </a:blipFill>
          </p:spPr>
        </p:sp>
      </p:grpSp>
      <p:sp>
        <p:nvSpPr>
          <p:cNvPr name="TextBox 5" id="5"/>
          <p:cNvSpPr txBox="true"/>
          <p:nvPr/>
        </p:nvSpPr>
        <p:spPr>
          <a:xfrm rot="0">
            <a:off x="1209471" y="754197"/>
            <a:ext cx="3728143" cy="714529"/>
          </a:xfrm>
          <a:prstGeom prst="rect">
            <a:avLst/>
          </a:prstGeom>
        </p:spPr>
        <p:txBody>
          <a:bodyPr anchor="t" rtlCol="false" tIns="0" lIns="0" bIns="0" rIns="0">
            <a:spAutoFit/>
          </a:bodyPr>
          <a:lstStyle/>
          <a:p>
            <a:pPr algn="l">
              <a:lnSpc>
                <a:spcPts val="5202"/>
              </a:lnSpc>
            </a:pPr>
            <a:r>
              <a:rPr lang="en-US" sz="4524">
                <a:solidFill>
                  <a:srgbClr val="1A401F"/>
                </a:solidFill>
                <a:latin typeface="Hatton"/>
                <a:ea typeface="Hatton"/>
                <a:cs typeface="Hatton"/>
                <a:sym typeface="Hatton"/>
              </a:rPr>
              <a:t>OBJECTIVE:</a:t>
            </a:r>
          </a:p>
        </p:txBody>
      </p:sp>
      <p:sp>
        <p:nvSpPr>
          <p:cNvPr name="TextBox 6" id="6"/>
          <p:cNvSpPr txBox="true"/>
          <p:nvPr/>
        </p:nvSpPr>
        <p:spPr>
          <a:xfrm rot="0">
            <a:off x="1028700" y="1579691"/>
            <a:ext cx="7019823" cy="2775147"/>
          </a:xfrm>
          <a:prstGeom prst="rect">
            <a:avLst/>
          </a:prstGeom>
        </p:spPr>
        <p:txBody>
          <a:bodyPr anchor="t" rtlCol="false" tIns="0" lIns="0" bIns="0" rIns="0">
            <a:spAutoFit/>
          </a:bodyPr>
          <a:lstStyle/>
          <a:p>
            <a:pPr algn="l">
              <a:lnSpc>
                <a:spcPts val="3736"/>
              </a:lnSpc>
            </a:pPr>
          </a:p>
          <a:p>
            <a:pPr algn="l" marL="576219" indent="-288110" lvl="1">
              <a:lnSpc>
                <a:spcPts val="3736"/>
              </a:lnSpc>
              <a:buAutoNum type="arabicPeriod" startAt="1"/>
            </a:pPr>
            <a:r>
              <a:rPr lang="en-US" sz="2668">
                <a:solidFill>
                  <a:srgbClr val="1A401F"/>
                </a:solidFill>
                <a:latin typeface="Open Sans"/>
                <a:ea typeface="Open Sans"/>
                <a:cs typeface="Open Sans"/>
                <a:sym typeface="Open Sans"/>
              </a:rPr>
              <a:t>Gathering Data for Water Usage</a:t>
            </a:r>
          </a:p>
          <a:p>
            <a:pPr algn="l">
              <a:lnSpc>
                <a:spcPts val="3736"/>
              </a:lnSpc>
            </a:pPr>
          </a:p>
          <a:p>
            <a:pPr algn="l">
              <a:lnSpc>
                <a:spcPts val="3736"/>
              </a:lnSpc>
            </a:pPr>
            <a:r>
              <a:rPr lang="en-US" sz="2668">
                <a:solidFill>
                  <a:srgbClr val="1A401F"/>
                </a:solidFill>
                <a:latin typeface="Open Sans"/>
                <a:ea typeface="Open Sans"/>
                <a:cs typeface="Open Sans"/>
                <a:sym typeface="Open Sans"/>
              </a:rPr>
              <a:t>   2.Analyzing Data</a:t>
            </a:r>
          </a:p>
          <a:p>
            <a:pPr algn="l">
              <a:lnSpc>
                <a:spcPts val="3736"/>
              </a:lnSpc>
            </a:pPr>
          </a:p>
          <a:p>
            <a:pPr algn="l">
              <a:lnSpc>
                <a:spcPts val="3736"/>
              </a:lnSpc>
            </a:pPr>
            <a:r>
              <a:rPr lang="en-US" sz="2668">
                <a:solidFill>
                  <a:srgbClr val="1A401F"/>
                </a:solidFill>
                <a:latin typeface="Open Sans"/>
                <a:ea typeface="Open Sans"/>
                <a:cs typeface="Open Sans"/>
                <a:sym typeface="Open Sans"/>
              </a:rPr>
              <a:t>   3.</a:t>
            </a:r>
            <a:r>
              <a:rPr lang="en-US" sz="2668">
                <a:solidFill>
                  <a:srgbClr val="1A401F"/>
                </a:solidFill>
                <a:latin typeface="Open Sans"/>
                <a:ea typeface="Open Sans"/>
                <a:cs typeface="Open Sans"/>
                <a:sym typeface="Open Sans"/>
              </a:rPr>
              <a:t>Calculating Water Footprint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4205067" y="-107311"/>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80" y="1797050"/>
                  </a:cubicBezTo>
                  <a:cubicBezTo>
                    <a:pt x="7222109" y="1833372"/>
                    <a:pt x="7240016" y="1850009"/>
                    <a:pt x="7202297" y="1916684"/>
                  </a:cubicBezTo>
                  <a:cubicBezTo>
                    <a:pt x="7208901" y="1933448"/>
                    <a:pt x="7273036" y="1963420"/>
                    <a:pt x="7239635" y="2007743"/>
                  </a:cubicBezTo>
                  <a:cubicBezTo>
                    <a:pt x="7204202" y="2091436"/>
                    <a:pt x="7205853" y="2286381"/>
                    <a:pt x="7250049" y="2317750"/>
                  </a:cubicBezTo>
                  <a:cubicBezTo>
                    <a:pt x="7275576" y="2308987"/>
                    <a:pt x="7186168" y="2474976"/>
                    <a:pt x="7233031" y="2483866"/>
                  </a:cubicBezTo>
                  <a:cubicBezTo>
                    <a:pt x="7217791" y="2541143"/>
                    <a:pt x="7278497" y="2574417"/>
                    <a:pt x="7147941" y="2695575"/>
                  </a:cubicBezTo>
                  <a:cubicBezTo>
                    <a:pt x="7045960" y="2756535"/>
                    <a:pt x="7168642" y="2805176"/>
                    <a:pt x="7069074" y="2892044"/>
                  </a:cubicBezTo>
                  <a:cubicBezTo>
                    <a:pt x="7109587" y="2925826"/>
                    <a:pt x="7008622"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8" y="3707257"/>
                    <a:pt x="6727190" y="3726307"/>
                    <a:pt x="6704838" y="3771265"/>
                  </a:cubicBezTo>
                  <a:cubicBezTo>
                    <a:pt x="6674739" y="3791585"/>
                    <a:pt x="6736080" y="3823716"/>
                    <a:pt x="6667881" y="3824732"/>
                  </a:cubicBezTo>
                  <a:cubicBezTo>
                    <a:pt x="6676517" y="3870960"/>
                    <a:pt x="6621399" y="3859911"/>
                    <a:pt x="6607683" y="3879977"/>
                  </a:cubicBezTo>
                  <a:cubicBezTo>
                    <a:pt x="6650990" y="3906901"/>
                    <a:pt x="6618478" y="3901313"/>
                    <a:pt x="6653657" y="3916553"/>
                  </a:cubicBezTo>
                  <a:cubicBezTo>
                    <a:pt x="6651371" y="3988689"/>
                    <a:pt x="6546469" y="4092829"/>
                    <a:pt x="6552819" y="4182491"/>
                  </a:cubicBezTo>
                  <a:cubicBezTo>
                    <a:pt x="6516370" y="4270502"/>
                    <a:pt x="6542786" y="4306443"/>
                    <a:pt x="6490208" y="4402836"/>
                  </a:cubicBezTo>
                  <a:cubicBezTo>
                    <a:pt x="6527419" y="4414266"/>
                    <a:pt x="6500749" y="4427982"/>
                    <a:pt x="6457696" y="4505960"/>
                  </a:cubicBezTo>
                  <a:cubicBezTo>
                    <a:pt x="6503289" y="4531741"/>
                    <a:pt x="6486271" y="4590542"/>
                    <a:pt x="6438519" y="4659376"/>
                  </a:cubicBezTo>
                  <a:cubicBezTo>
                    <a:pt x="6519418" y="4706620"/>
                    <a:pt x="6472682" y="4854575"/>
                    <a:pt x="6428232" y="4913630"/>
                  </a:cubicBezTo>
                  <a:cubicBezTo>
                    <a:pt x="6441440" y="4962525"/>
                    <a:pt x="6419596" y="5014341"/>
                    <a:pt x="6364732" y="5057902"/>
                  </a:cubicBezTo>
                  <a:cubicBezTo>
                    <a:pt x="6326251" y="5158740"/>
                    <a:pt x="6311773" y="5242179"/>
                    <a:pt x="6153531" y="5344668"/>
                  </a:cubicBezTo>
                  <a:cubicBezTo>
                    <a:pt x="6108954" y="5423535"/>
                    <a:pt x="6112764" y="5474843"/>
                    <a:pt x="6025007" y="5580126"/>
                  </a:cubicBezTo>
                  <a:cubicBezTo>
                    <a:pt x="5990082" y="5617337"/>
                    <a:pt x="5948299"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16659" t="0" r="-16659" b="0"/>
              </a:stretch>
            </a:blipFill>
          </p:spPr>
        </p:sp>
      </p:grpSp>
      <p:sp>
        <p:nvSpPr>
          <p:cNvPr name="TextBox 4" id="4"/>
          <p:cNvSpPr txBox="true"/>
          <p:nvPr/>
        </p:nvSpPr>
        <p:spPr>
          <a:xfrm rot="0">
            <a:off x="8330003" y="1000125"/>
            <a:ext cx="4387950" cy="1741758"/>
          </a:xfrm>
          <a:prstGeom prst="rect">
            <a:avLst/>
          </a:prstGeom>
        </p:spPr>
        <p:txBody>
          <a:bodyPr anchor="t" rtlCol="false" tIns="0" lIns="0" bIns="0" rIns="0">
            <a:spAutoFit/>
          </a:bodyPr>
          <a:lstStyle/>
          <a:p>
            <a:pPr algn="l">
              <a:lnSpc>
                <a:spcPts val="6661"/>
              </a:lnSpc>
            </a:pPr>
            <a:r>
              <a:rPr lang="en-US" sz="5792">
                <a:solidFill>
                  <a:srgbClr val="FFFFFF"/>
                </a:solidFill>
                <a:latin typeface="Hatton Bold"/>
                <a:ea typeface="Hatton Bold"/>
                <a:cs typeface="Hatton Bold"/>
                <a:sym typeface="Hatton Bold"/>
              </a:rPr>
              <a:t>NOVELTY</a:t>
            </a:r>
          </a:p>
          <a:p>
            <a:pPr algn="l">
              <a:lnSpc>
                <a:spcPts val="6661"/>
              </a:lnSpc>
            </a:pPr>
          </a:p>
        </p:txBody>
      </p:sp>
      <p:sp>
        <p:nvSpPr>
          <p:cNvPr name="TextBox 5" id="5"/>
          <p:cNvSpPr txBox="true"/>
          <p:nvPr/>
        </p:nvSpPr>
        <p:spPr>
          <a:xfrm rot="0">
            <a:off x="7595479" y="3183266"/>
            <a:ext cx="9303365" cy="4823502"/>
          </a:xfrm>
          <a:prstGeom prst="rect">
            <a:avLst/>
          </a:prstGeom>
        </p:spPr>
        <p:txBody>
          <a:bodyPr anchor="t" rtlCol="false" tIns="0" lIns="0" bIns="0" rIns="0">
            <a:spAutoFit/>
          </a:bodyPr>
          <a:lstStyle/>
          <a:p>
            <a:pPr algn="l">
              <a:lnSpc>
                <a:spcPts val="3245"/>
              </a:lnSpc>
            </a:pPr>
            <a:r>
              <a:rPr lang="en-US" sz="2318">
                <a:solidFill>
                  <a:srgbClr val="FFFFFF"/>
                </a:solidFill>
                <a:latin typeface="Open Sans Bold"/>
                <a:ea typeface="Open Sans Bold"/>
                <a:cs typeface="Open Sans Bold"/>
                <a:sym typeface="Open Sans Bold"/>
              </a:rPr>
              <a:t>What makes GIS so unique and different from others is that –</a:t>
            </a:r>
          </a:p>
          <a:p>
            <a:pPr algn="l">
              <a:lnSpc>
                <a:spcPts val="3245"/>
              </a:lnSpc>
            </a:pPr>
            <a:r>
              <a:rPr lang="en-US" sz="2318">
                <a:solidFill>
                  <a:srgbClr val="FFFFFF"/>
                </a:solidFill>
                <a:latin typeface="Open Sans Bold"/>
                <a:ea typeface="Open Sans Bold"/>
                <a:cs typeface="Open Sans Bold"/>
                <a:sym typeface="Open Sans Bold"/>
              </a:rPr>
              <a:t>1)GIS helps us to identify areas with high water usage,By identifying this areas we can develop sustainable approach to efficienty use of water and prevent water scarcity.So indirectly it helps with resourses management.</a:t>
            </a:r>
          </a:p>
          <a:p>
            <a:pPr algn="l">
              <a:lnSpc>
                <a:spcPts val="3245"/>
              </a:lnSpc>
            </a:pPr>
            <a:r>
              <a:rPr lang="en-US" sz="2318">
                <a:solidFill>
                  <a:srgbClr val="FFFFFF"/>
                </a:solidFill>
                <a:latin typeface="Open Sans Bold"/>
                <a:ea typeface="Open Sans Bold"/>
                <a:cs typeface="Open Sans Bold"/>
                <a:sym typeface="Open Sans Bold"/>
              </a:rPr>
              <a:t>2)GIS allows deeper visualistion. With GIS, we can create maps that visually display water usage. This makes it easier to see which areas use the most water and why.</a:t>
            </a:r>
          </a:p>
          <a:p>
            <a:pPr algn="l">
              <a:lnSpc>
                <a:spcPts val="3245"/>
              </a:lnSpc>
            </a:pPr>
            <a:r>
              <a:rPr lang="en-US" sz="2318">
                <a:solidFill>
                  <a:srgbClr val="FFFFFF"/>
                </a:solidFill>
                <a:latin typeface="Open Sans Bold"/>
                <a:ea typeface="Open Sans Bold"/>
                <a:cs typeface="Open Sans Bold"/>
                <a:sym typeface="Open Sans Bold"/>
              </a:rPr>
              <a:t>3)GIS helps us to integrate water footprints with factors affecting them.We combine water usage data with  information like climate, soil type, and land use and get deeper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10107877" y="0"/>
            <a:ext cx="8600505" cy="10322468"/>
          </a:xfrm>
          <a:custGeom>
            <a:avLst/>
            <a:gdLst/>
            <a:ahLst/>
            <a:cxnLst/>
            <a:rect r="r" b="b" t="t" l="l"/>
            <a:pathLst>
              <a:path h="10322468" w="8600505">
                <a:moveTo>
                  <a:pt x="0" y="0"/>
                </a:moveTo>
                <a:lnTo>
                  <a:pt x="8600505" y="0"/>
                </a:lnTo>
                <a:lnTo>
                  <a:pt x="8600505" y="10322468"/>
                </a:lnTo>
                <a:lnTo>
                  <a:pt x="0" y="10322468"/>
                </a:lnTo>
                <a:lnTo>
                  <a:pt x="0" y="0"/>
                </a:lnTo>
                <a:close/>
              </a:path>
            </a:pathLst>
          </a:custGeom>
          <a:blipFill>
            <a:blip r:embed="rId2"/>
            <a:stretch>
              <a:fillRect l="0" t="0" r="0" b="0"/>
            </a:stretch>
          </a:blipFill>
        </p:spPr>
      </p:sp>
      <p:sp>
        <p:nvSpPr>
          <p:cNvPr name="TextBox 3" id="3"/>
          <p:cNvSpPr txBox="true"/>
          <p:nvPr/>
        </p:nvSpPr>
        <p:spPr>
          <a:xfrm rot="0">
            <a:off x="1028700" y="443149"/>
            <a:ext cx="7285746" cy="2324437"/>
          </a:xfrm>
          <a:prstGeom prst="rect">
            <a:avLst/>
          </a:prstGeom>
        </p:spPr>
        <p:txBody>
          <a:bodyPr anchor="t" rtlCol="false" tIns="0" lIns="0" bIns="0" rIns="0">
            <a:spAutoFit/>
          </a:bodyPr>
          <a:lstStyle/>
          <a:p>
            <a:pPr algn="l">
              <a:lnSpc>
                <a:spcPts val="9044"/>
              </a:lnSpc>
            </a:pPr>
            <a:r>
              <a:rPr lang="en-US" sz="7864">
                <a:solidFill>
                  <a:srgbClr val="FFFFFF"/>
                </a:solidFill>
                <a:latin typeface="Hatton"/>
                <a:ea typeface="Hatton"/>
                <a:cs typeface="Hatton"/>
                <a:sym typeface="Hatton"/>
              </a:rPr>
              <a:t>BLOCK DIAGRAM:</a:t>
            </a:r>
          </a:p>
        </p:txBody>
      </p:sp>
      <p:sp>
        <p:nvSpPr>
          <p:cNvPr name="TextBox 4" id="4"/>
          <p:cNvSpPr txBox="true"/>
          <p:nvPr/>
        </p:nvSpPr>
        <p:spPr>
          <a:xfrm rot="0">
            <a:off x="1028700" y="3149923"/>
            <a:ext cx="7764179" cy="7262691"/>
          </a:xfrm>
          <a:prstGeom prst="rect">
            <a:avLst/>
          </a:prstGeom>
        </p:spPr>
        <p:txBody>
          <a:bodyPr anchor="t" rtlCol="false" tIns="0" lIns="0" bIns="0" rIns="0">
            <a:spAutoFit/>
          </a:bodyPr>
          <a:lstStyle/>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Data Collection</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Data Integration</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Data Analysis</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Water Footprint Calculation</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Identify High-Usage Areas</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Strategy Development</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Implementation and Monitoring</a:t>
            </a:r>
          </a:p>
          <a:p>
            <a:pPr algn="l">
              <a:lnSpc>
                <a:spcPts val="3419"/>
              </a:lnSpc>
            </a:pPr>
          </a:p>
          <a:p>
            <a:pPr algn="l" marL="527289" indent="-263645" lvl="1">
              <a:lnSpc>
                <a:spcPts val="3419"/>
              </a:lnSpc>
              <a:buFont typeface="Arial"/>
              <a:buChar char="•"/>
            </a:pPr>
            <a:r>
              <a:rPr lang="en-US" sz="2442">
                <a:solidFill>
                  <a:srgbClr val="FFFFFF"/>
                </a:solidFill>
                <a:latin typeface="Open Sans Bold"/>
                <a:ea typeface="Open Sans Bold"/>
                <a:cs typeface="Open Sans Bold"/>
                <a:sym typeface="Open Sans Bold"/>
              </a:rPr>
              <a:t>Reporting and Continuous Improvement</a:t>
            </a:r>
          </a:p>
          <a:p>
            <a:pPr algn="l">
              <a:lnSpc>
                <a:spcPts val="3419"/>
              </a:lnSpc>
            </a:pPr>
          </a:p>
          <a:p>
            <a:pPr algn="l">
              <a:lnSpc>
                <a:spcPts val="34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198712" y="4480673"/>
            <a:ext cx="20776478" cy="7011564"/>
            <a:chOff x="0" y="0"/>
            <a:chExt cx="7133372" cy="2407342"/>
          </a:xfrm>
        </p:grpSpPr>
        <p:sp>
          <p:nvSpPr>
            <p:cNvPr name="Freeform 3" id="3"/>
            <p:cNvSpPr/>
            <p:nvPr/>
          </p:nvSpPr>
          <p:spPr>
            <a:xfrm flipH="false" flipV="false" rot="0">
              <a:off x="-102743" y="-211963"/>
              <a:ext cx="7464715" cy="2651436"/>
            </a:xfrm>
            <a:custGeom>
              <a:avLst/>
              <a:gdLst/>
              <a:ahLst/>
              <a:cxnLst/>
              <a:rect r="r" b="b" t="t" l="l"/>
              <a:pathLst>
                <a:path h="2651436" w="7464715">
                  <a:moveTo>
                    <a:pt x="7235687" y="2590990"/>
                  </a:moveTo>
                  <a:cubicBezTo>
                    <a:pt x="7157042" y="9525"/>
                    <a:pt x="7464715" y="648177"/>
                    <a:pt x="6415558" y="669861"/>
                  </a:cubicBezTo>
                  <a:cubicBezTo>
                    <a:pt x="6415558" y="670243"/>
                    <a:pt x="6415701" y="670498"/>
                    <a:pt x="6415844" y="671009"/>
                  </a:cubicBezTo>
                  <a:cubicBezTo>
                    <a:pt x="6415558" y="671391"/>
                    <a:pt x="6415416" y="670626"/>
                    <a:pt x="6415131" y="669861"/>
                  </a:cubicBezTo>
                  <a:cubicBezTo>
                    <a:pt x="6383730" y="670498"/>
                    <a:pt x="6351045" y="670626"/>
                    <a:pt x="6316932" y="670116"/>
                  </a:cubicBezTo>
                  <a:cubicBezTo>
                    <a:pt x="6004353" y="734017"/>
                    <a:pt x="6343052" y="790394"/>
                    <a:pt x="5762140" y="660805"/>
                  </a:cubicBezTo>
                  <a:cubicBezTo>
                    <a:pt x="5727599" y="703406"/>
                    <a:pt x="5435287" y="613229"/>
                    <a:pt x="5371059" y="558766"/>
                  </a:cubicBezTo>
                  <a:cubicBezTo>
                    <a:pt x="5298694" y="606852"/>
                    <a:pt x="4940585" y="598434"/>
                    <a:pt x="4740905" y="541802"/>
                  </a:cubicBezTo>
                  <a:cubicBezTo>
                    <a:pt x="4741333" y="542568"/>
                    <a:pt x="4741190" y="543843"/>
                    <a:pt x="4740191" y="546139"/>
                  </a:cubicBezTo>
                  <a:cubicBezTo>
                    <a:pt x="4738336" y="545501"/>
                    <a:pt x="4736195" y="548562"/>
                    <a:pt x="4735766" y="541292"/>
                  </a:cubicBezTo>
                  <a:cubicBezTo>
                    <a:pt x="4736338" y="541420"/>
                    <a:pt x="4737337" y="541165"/>
                    <a:pt x="4738193" y="541037"/>
                  </a:cubicBezTo>
                  <a:cubicBezTo>
                    <a:pt x="4696230" y="528920"/>
                    <a:pt x="4661261" y="514762"/>
                    <a:pt x="4637854" y="498436"/>
                  </a:cubicBezTo>
                  <a:cubicBezTo>
                    <a:pt x="4227504" y="630958"/>
                    <a:pt x="4617586" y="805317"/>
                    <a:pt x="3861687" y="593587"/>
                  </a:cubicBezTo>
                  <a:cubicBezTo>
                    <a:pt x="3333442" y="758762"/>
                    <a:pt x="3244093" y="468717"/>
                    <a:pt x="2948927" y="561445"/>
                  </a:cubicBezTo>
                  <a:cubicBezTo>
                    <a:pt x="2681165" y="434662"/>
                    <a:pt x="2406552" y="454559"/>
                    <a:pt x="2108674" y="431346"/>
                  </a:cubicBezTo>
                  <a:cubicBezTo>
                    <a:pt x="2083553" y="389000"/>
                    <a:pt x="2062287" y="364638"/>
                    <a:pt x="2041591" y="352904"/>
                  </a:cubicBezTo>
                  <a:cubicBezTo>
                    <a:pt x="2041733" y="353924"/>
                    <a:pt x="2041733" y="354817"/>
                    <a:pt x="2041162" y="352649"/>
                  </a:cubicBezTo>
                  <a:cubicBezTo>
                    <a:pt x="1975649" y="315915"/>
                    <a:pt x="1913562" y="404688"/>
                    <a:pt x="1742571" y="456983"/>
                  </a:cubicBezTo>
                  <a:cubicBezTo>
                    <a:pt x="1706175" y="437596"/>
                    <a:pt x="1677058" y="424331"/>
                    <a:pt x="1651652" y="415275"/>
                  </a:cubicBezTo>
                  <a:lnTo>
                    <a:pt x="1651509" y="415275"/>
                  </a:lnTo>
                  <a:lnTo>
                    <a:pt x="1651366" y="415147"/>
                  </a:lnTo>
                  <a:cubicBezTo>
                    <a:pt x="1553453" y="380071"/>
                    <a:pt x="1511490" y="409152"/>
                    <a:pt x="1324799" y="406474"/>
                  </a:cubicBezTo>
                  <a:cubicBezTo>
                    <a:pt x="1184781" y="361449"/>
                    <a:pt x="1090294" y="509660"/>
                    <a:pt x="824102" y="356347"/>
                  </a:cubicBezTo>
                  <a:cubicBezTo>
                    <a:pt x="739177" y="352776"/>
                    <a:pt x="794414" y="292446"/>
                    <a:pt x="546206" y="289640"/>
                  </a:cubicBezTo>
                  <a:cubicBezTo>
                    <a:pt x="434591" y="253033"/>
                    <a:pt x="387490" y="231860"/>
                    <a:pt x="313984" y="226503"/>
                  </a:cubicBezTo>
                  <a:cubicBezTo>
                    <a:pt x="313984" y="226631"/>
                    <a:pt x="313984" y="226631"/>
                    <a:pt x="313984" y="226759"/>
                  </a:cubicBezTo>
                  <a:cubicBezTo>
                    <a:pt x="313841" y="227014"/>
                    <a:pt x="313841" y="226759"/>
                    <a:pt x="313698" y="226376"/>
                  </a:cubicBezTo>
                  <a:cubicBezTo>
                    <a:pt x="286151" y="224463"/>
                    <a:pt x="255179" y="224590"/>
                    <a:pt x="215500" y="227014"/>
                  </a:cubicBezTo>
                  <a:cubicBezTo>
                    <a:pt x="0" y="0"/>
                    <a:pt x="177391" y="2431044"/>
                    <a:pt x="170397" y="2612290"/>
                  </a:cubicBezTo>
                  <a:cubicBezTo>
                    <a:pt x="592022" y="2593030"/>
                    <a:pt x="7294789" y="2651436"/>
                    <a:pt x="7235687" y="2590990"/>
                  </a:cubicBezTo>
                  <a:close/>
                  <a:moveTo>
                    <a:pt x="654395" y="304946"/>
                  </a:moveTo>
                  <a:cubicBezTo>
                    <a:pt x="653539" y="305073"/>
                    <a:pt x="653682" y="299206"/>
                    <a:pt x="654395" y="304946"/>
                  </a:cubicBezTo>
                  <a:close/>
                </a:path>
              </a:pathLst>
            </a:custGeom>
            <a:blipFill>
              <a:blip r:embed="rId2"/>
              <a:stretch>
                <a:fillRect l="-78" t="-1726" r="-1" b="-1724"/>
              </a:stretch>
            </a:blipFill>
          </p:spPr>
        </p:sp>
      </p:grpSp>
      <p:sp>
        <p:nvSpPr>
          <p:cNvPr name="TextBox 4" id="4"/>
          <p:cNvSpPr txBox="true"/>
          <p:nvPr/>
        </p:nvSpPr>
        <p:spPr>
          <a:xfrm rot="0">
            <a:off x="1751784" y="1000125"/>
            <a:ext cx="13315719" cy="933403"/>
          </a:xfrm>
          <a:prstGeom prst="rect">
            <a:avLst/>
          </a:prstGeom>
        </p:spPr>
        <p:txBody>
          <a:bodyPr anchor="t" rtlCol="false" tIns="0" lIns="0" bIns="0" rIns="0">
            <a:spAutoFit/>
          </a:bodyPr>
          <a:lstStyle/>
          <a:p>
            <a:pPr algn="l">
              <a:lnSpc>
                <a:spcPts val="6891"/>
              </a:lnSpc>
            </a:pPr>
            <a:r>
              <a:rPr lang="en-US" sz="5992">
                <a:solidFill>
                  <a:srgbClr val="FFFFFF"/>
                </a:solidFill>
                <a:latin typeface="Hatton Bold"/>
                <a:ea typeface="Hatton Bold"/>
                <a:cs typeface="Hatton Bold"/>
                <a:sym typeface="Hatton Bold"/>
              </a:rPr>
              <a:t>           WORKING PRINCIPLE</a:t>
            </a:r>
          </a:p>
        </p:txBody>
      </p:sp>
      <p:sp>
        <p:nvSpPr>
          <p:cNvPr name="TextBox 5" id="5"/>
          <p:cNvSpPr txBox="true"/>
          <p:nvPr/>
        </p:nvSpPr>
        <p:spPr>
          <a:xfrm rot="0">
            <a:off x="1028700" y="3032781"/>
            <a:ext cx="5328392" cy="6541749"/>
          </a:xfrm>
          <a:prstGeom prst="rect">
            <a:avLst/>
          </a:prstGeom>
        </p:spPr>
        <p:txBody>
          <a:bodyPr anchor="t" rtlCol="false" tIns="0" lIns="0" bIns="0" rIns="0">
            <a:spAutoFit/>
          </a:bodyPr>
          <a:lstStyle/>
          <a:p>
            <a:pPr algn="l">
              <a:lnSpc>
                <a:spcPts val="3256"/>
              </a:lnSpc>
            </a:pPr>
            <a:r>
              <a:rPr lang="en-US" sz="2325">
                <a:solidFill>
                  <a:srgbClr val="FFFFFF"/>
                </a:solidFill>
                <a:latin typeface="Open Sans Bold"/>
                <a:ea typeface="Open Sans Bold"/>
                <a:cs typeface="Open Sans Bold"/>
                <a:sym typeface="Open Sans Bold"/>
              </a:rPr>
              <a:t>The goal of this project is to use GIS technology to measure and analyze the water footprint associated with the production of everyday items. Here's how it works:</a:t>
            </a:r>
          </a:p>
          <a:p>
            <a:pPr algn="l">
              <a:lnSpc>
                <a:spcPts val="3256"/>
              </a:lnSpc>
            </a:pPr>
          </a:p>
          <a:p>
            <a:pPr algn="l">
              <a:lnSpc>
                <a:spcPts val="3256"/>
              </a:lnSpc>
            </a:pPr>
            <a:r>
              <a:rPr lang="en-US" sz="2325">
                <a:solidFill>
                  <a:srgbClr val="0C220F"/>
                </a:solidFill>
                <a:latin typeface="Open Sans Bold"/>
                <a:ea typeface="Open Sans Bold"/>
                <a:cs typeface="Open Sans Bold"/>
                <a:sym typeface="Open Sans Bold"/>
              </a:rPr>
              <a:t>1.Data Collection:</a:t>
            </a:r>
          </a:p>
          <a:p>
            <a:pPr algn="l" marL="502147" indent="-251074" lvl="1">
              <a:lnSpc>
                <a:spcPts val="3256"/>
              </a:lnSpc>
              <a:buFont typeface="Arial"/>
              <a:buChar char="•"/>
            </a:pPr>
            <a:r>
              <a:rPr lang="en-US" sz="2325">
                <a:solidFill>
                  <a:srgbClr val="0C220F"/>
                </a:solidFill>
                <a:latin typeface="Open Sans Bold"/>
                <a:ea typeface="Open Sans Bold"/>
                <a:cs typeface="Open Sans Bold"/>
                <a:sym typeface="Open Sans Bold"/>
              </a:rPr>
              <a:t>Sources: We gather data from various sources such as maps, satellites, and sensors.</a:t>
            </a:r>
          </a:p>
          <a:p>
            <a:pPr algn="l" marL="502147" indent="-251074" lvl="1">
              <a:lnSpc>
                <a:spcPts val="3256"/>
              </a:lnSpc>
              <a:buFont typeface="Arial"/>
              <a:buChar char="•"/>
            </a:pPr>
            <a:r>
              <a:rPr lang="en-US" sz="2325">
                <a:solidFill>
                  <a:srgbClr val="0C220F"/>
                </a:solidFill>
                <a:latin typeface="Open Sans Bold"/>
                <a:ea typeface="Open Sans Bold"/>
                <a:cs typeface="Open Sans Bold"/>
                <a:sym typeface="Open Sans Bold"/>
              </a:rPr>
              <a:t>Details: This data provides detailed information about water usage across different regions and over time.</a:t>
            </a:r>
          </a:p>
          <a:p>
            <a:pPr algn="l">
              <a:lnSpc>
                <a:spcPts val="3256"/>
              </a:lnSpc>
            </a:pPr>
          </a:p>
          <a:p>
            <a:pPr algn="l">
              <a:lnSpc>
                <a:spcPts val="325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p:nvPr/>
        </p:nvGrpSpPr>
        <p:grpSpPr>
          <a:xfrm rot="0">
            <a:off x="-99356" y="8124322"/>
            <a:ext cx="18486712" cy="6981436"/>
            <a:chOff x="0" y="0"/>
            <a:chExt cx="6347206" cy="2396998"/>
          </a:xfrm>
        </p:grpSpPr>
        <p:sp>
          <p:nvSpPr>
            <p:cNvPr name="Freeform 3" id="3"/>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2"/>
              <a:stretch>
                <a:fillRect l="0" t="-38376" r="0" b="-38376"/>
              </a:stretch>
            </a:blipFill>
          </p:spPr>
        </p:sp>
      </p:grpSp>
      <p:sp>
        <p:nvSpPr>
          <p:cNvPr name="TextBox 4" id="4"/>
          <p:cNvSpPr txBox="true"/>
          <p:nvPr/>
        </p:nvSpPr>
        <p:spPr>
          <a:xfrm rot="0">
            <a:off x="-9525" y="658625"/>
            <a:ext cx="16230600" cy="5725160"/>
          </a:xfrm>
          <a:prstGeom prst="rect">
            <a:avLst/>
          </a:prstGeom>
        </p:spPr>
        <p:txBody>
          <a:bodyPr anchor="t" rtlCol="false" tIns="0" lIns="0" bIns="0" rIns="0">
            <a:spAutoFit/>
          </a:bodyPr>
          <a:lstStyle/>
          <a:p>
            <a:pPr algn="l">
              <a:lnSpc>
                <a:spcPts val="3779"/>
              </a:lnSpc>
            </a:pPr>
            <a:r>
              <a:rPr lang="en-US" sz="2699">
                <a:solidFill>
                  <a:srgbClr val="FFFFFF"/>
                </a:solidFill>
                <a:latin typeface="Open Sans Bold"/>
                <a:ea typeface="Open Sans Bold"/>
                <a:cs typeface="Open Sans Bold"/>
                <a:sym typeface="Open Sans Bold"/>
              </a:rPr>
              <a:t>   2.Data Analysis:</a:t>
            </a:r>
          </a:p>
          <a:p>
            <a:pPr algn="l" marL="1079496" indent="-359832" lvl="2">
              <a:lnSpc>
                <a:spcPts val="3499"/>
              </a:lnSpc>
              <a:buFont typeface="Arial"/>
              <a:buChar char="⚬"/>
            </a:pPr>
            <a:r>
              <a:rPr lang="en-US" sz="2499">
                <a:solidFill>
                  <a:srgbClr val="FFFFFF"/>
                </a:solidFill>
                <a:latin typeface="Open Sans Bold"/>
                <a:ea typeface="Open Sans Bold"/>
                <a:cs typeface="Open Sans Bold"/>
                <a:sym typeface="Open Sans Bold"/>
              </a:rPr>
              <a:t>GIS Tools: Using GIS tools, we analyze the collected data to identify patterns and trends in water consumption.</a:t>
            </a:r>
          </a:p>
          <a:p>
            <a:pPr algn="l" marL="1079496" indent="-359832" lvl="2">
              <a:lnSpc>
                <a:spcPts val="3499"/>
              </a:lnSpc>
              <a:buFont typeface="Arial"/>
              <a:buChar char="⚬"/>
            </a:pPr>
            <a:r>
              <a:rPr lang="en-US" sz="2499">
                <a:solidFill>
                  <a:srgbClr val="FFFFFF"/>
                </a:solidFill>
                <a:latin typeface="Open Sans Bold"/>
                <a:ea typeface="Open Sans Bold"/>
                <a:cs typeface="Open Sans Bold"/>
                <a:sym typeface="Open Sans Bold"/>
              </a:rPr>
              <a:t>Geographic Insights: This analysis helps us understand how water usage varies across different geographic areas and during different time periods.</a:t>
            </a:r>
          </a:p>
          <a:p>
            <a:pPr algn="l">
              <a:lnSpc>
                <a:spcPts val="3499"/>
              </a:lnSpc>
            </a:pPr>
            <a:r>
              <a:rPr lang="en-US" sz="2499">
                <a:solidFill>
                  <a:srgbClr val="FFFFFF"/>
                </a:solidFill>
                <a:latin typeface="Open Sans Bold"/>
                <a:ea typeface="Open Sans Bold"/>
                <a:cs typeface="Open Sans Bold"/>
                <a:sym typeface="Open Sans Bold"/>
              </a:rPr>
              <a:t>   3.</a:t>
            </a:r>
            <a:r>
              <a:rPr lang="en-US" sz="2499">
                <a:solidFill>
                  <a:srgbClr val="FFFFFF"/>
                </a:solidFill>
                <a:latin typeface="Open Sans Bold"/>
                <a:ea typeface="Open Sans Bold"/>
                <a:cs typeface="Open Sans Bold"/>
                <a:sym typeface="Open Sans Bold"/>
              </a:rPr>
              <a:t>Water Footprint Calculation:</a:t>
            </a:r>
          </a:p>
          <a:p>
            <a:pPr algn="l" marL="1079496" indent="-359832" lvl="2">
              <a:lnSpc>
                <a:spcPts val="3499"/>
              </a:lnSpc>
              <a:buFont typeface="Arial"/>
              <a:buChar char="⚬"/>
            </a:pPr>
            <a:r>
              <a:rPr lang="en-US" sz="2499">
                <a:solidFill>
                  <a:srgbClr val="FFFFFF"/>
                </a:solidFill>
                <a:latin typeface="Open Sans Bold"/>
                <a:ea typeface="Open Sans Bold"/>
                <a:cs typeface="Open Sans Bold"/>
                <a:sym typeface="Open Sans Bold"/>
              </a:rPr>
              <a:t>Direct Water Usage: We calculate the amount of water directly used in the production processes of various items.</a:t>
            </a:r>
          </a:p>
          <a:p>
            <a:pPr algn="l" marL="1079496" indent="-359832" lvl="2">
              <a:lnSpc>
                <a:spcPts val="3499"/>
              </a:lnSpc>
              <a:buFont typeface="Arial"/>
              <a:buChar char="⚬"/>
            </a:pPr>
            <a:r>
              <a:rPr lang="en-US" sz="2499">
                <a:solidFill>
                  <a:srgbClr val="FFFFFF"/>
                </a:solidFill>
                <a:latin typeface="Open Sans Bold"/>
                <a:ea typeface="Open Sans Bold"/>
                <a:cs typeface="Open Sans Bold"/>
                <a:sym typeface="Open Sans Bold"/>
              </a:rPr>
              <a:t>Indirect Water Usage: We also account for the water used to produce the raw materials and other goods needed for these items.</a:t>
            </a:r>
          </a:p>
          <a:p>
            <a:pPr algn="l">
              <a:lnSpc>
                <a:spcPts val="3499"/>
              </a:lnSpc>
            </a:pPr>
            <a:r>
              <a:rPr lang="en-US" sz="2499">
                <a:solidFill>
                  <a:srgbClr val="FFFFFF"/>
                </a:solidFill>
                <a:latin typeface="Open Sans Bold"/>
                <a:ea typeface="Open Sans Bold"/>
                <a:cs typeface="Open Sans Bold"/>
                <a:sym typeface="Open Sans Bold"/>
              </a:rPr>
              <a:t>   4.</a:t>
            </a:r>
            <a:r>
              <a:rPr lang="en-US" sz="2499">
                <a:solidFill>
                  <a:srgbClr val="FFFFFF"/>
                </a:solidFill>
                <a:latin typeface="Open Sans Bold"/>
                <a:ea typeface="Open Sans Bold"/>
                <a:cs typeface="Open Sans Bold"/>
                <a:sym typeface="Open Sans Bold"/>
              </a:rPr>
              <a:t>Identifying High-Usage Areas:</a:t>
            </a:r>
          </a:p>
          <a:p>
            <a:pPr algn="l" marL="1079496" indent="-359832" lvl="2">
              <a:lnSpc>
                <a:spcPts val="3499"/>
              </a:lnSpc>
              <a:spcBef>
                <a:spcPct val="0"/>
              </a:spcBef>
              <a:buFont typeface="Arial"/>
              <a:buChar char="⚬"/>
            </a:pPr>
            <a:r>
              <a:rPr lang="en-US" sz="2499">
                <a:solidFill>
                  <a:srgbClr val="FFFFFF"/>
                </a:solidFill>
                <a:latin typeface="Open Sans Bold"/>
                <a:ea typeface="Open Sans Bold"/>
                <a:cs typeface="Open Sans Bold"/>
                <a:sym typeface="Open Sans Bold"/>
              </a:rPr>
              <a:t> By pinpointing areas with high water usage, we can focus our efforts on developing strategies to reduce water consumption in these regions.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DAGLsAHqdmw</dc:identifier>
  <dcterms:modified xsi:type="dcterms:W3CDTF">2011-08-01T06:04:30Z</dcterms:modified>
  <cp:revision>1</cp:revision>
  <dc:title>Your Title Here</dc:title>
</cp:coreProperties>
</file>